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65" r:id="rId2"/>
    <p:sldId id="267" r:id="rId3"/>
    <p:sldId id="269" r:id="rId4"/>
    <p:sldId id="271" r:id="rId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60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3" name="Shape 15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&amp;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タイトルテキスト"/>
          <p:cNvSpPr txBox="1">
            <a:spLocks noGrp="1"/>
          </p:cNvSpPr>
          <p:nvPr>
            <p:ph type="title"/>
          </p:nvPr>
        </p:nvSpPr>
        <p:spPr>
          <a:xfrm>
            <a:off x="833047" y="2859745"/>
            <a:ext cx="9441208" cy="1785655"/>
          </a:xfrm>
          <a:prstGeom prst="rect">
            <a:avLst/>
          </a:prstGeom>
        </p:spPr>
        <p:txBody>
          <a:bodyPr lIns="55530" tIns="55530" rIns="55530" bIns="55530"/>
          <a:lstStyle>
            <a:lvl1pPr defTabSz="1176191">
              <a:defRPr sz="56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126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666095" y="4992502"/>
            <a:ext cx="7775113" cy="2128901"/>
          </a:xfrm>
          <a:prstGeom prst="rect">
            <a:avLst/>
          </a:prstGeom>
        </p:spPr>
        <p:txBody>
          <a:bodyPr lIns="55530" tIns="55530" rIns="55530" bIns="55530" anchor="t"/>
          <a:lstStyle>
            <a:lvl1pPr marL="0" indent="0" algn="ctr" defTabSz="1176191">
              <a:spcBef>
                <a:spcPts val="900"/>
              </a:spcBef>
              <a:buSzTx/>
              <a:buNone/>
              <a:defRPr sz="4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indent="457151" algn="ctr" defTabSz="1176191">
              <a:spcBef>
                <a:spcPts val="900"/>
              </a:spcBef>
              <a:buSzTx/>
              <a:buNone/>
              <a:defRPr sz="4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indent="914305" algn="ctr" defTabSz="1176191">
              <a:spcBef>
                <a:spcPts val="900"/>
              </a:spcBef>
              <a:buSzTx/>
              <a:buNone/>
              <a:defRPr sz="4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indent="1371456" algn="ctr" defTabSz="1176191">
              <a:spcBef>
                <a:spcPts val="900"/>
              </a:spcBef>
              <a:buSzTx/>
              <a:buNone/>
              <a:defRPr sz="4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indent="1828610" algn="ctr" defTabSz="1176191">
              <a:spcBef>
                <a:spcPts val="900"/>
              </a:spcBef>
              <a:buSzTx/>
              <a:buNone/>
              <a:defRPr sz="4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27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10247945" y="8064566"/>
            <a:ext cx="303993" cy="300421"/>
          </a:xfrm>
          <a:prstGeom prst="rect">
            <a:avLst/>
          </a:prstGeom>
        </p:spPr>
        <p:txBody>
          <a:bodyPr lIns="55530" tIns="55530" rIns="55530" bIns="55530" anchor="ctr"/>
          <a:lstStyle>
            <a:lvl1pPr algn="r" defTabSz="1176191">
              <a:defRPr sz="1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タイトルテキスト"/>
          <p:cNvSpPr txBox="1">
            <a:spLocks noGrp="1"/>
          </p:cNvSpPr>
          <p:nvPr>
            <p:ph type="title"/>
          </p:nvPr>
        </p:nvSpPr>
        <p:spPr>
          <a:xfrm>
            <a:off x="555364" y="605503"/>
            <a:ext cx="9996574" cy="1388414"/>
          </a:xfrm>
          <a:prstGeom prst="rect">
            <a:avLst/>
          </a:prstGeom>
        </p:spPr>
        <p:txBody>
          <a:bodyPr lIns="55530" tIns="55530" rIns="55530" bIns="55530"/>
          <a:lstStyle>
            <a:lvl1pPr defTabSz="1176191">
              <a:defRPr sz="56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135" name="本文レベル1…"/>
          <p:cNvSpPr txBox="1">
            <a:spLocks noGrp="1"/>
          </p:cNvSpPr>
          <p:nvPr>
            <p:ph type="body" idx="1"/>
          </p:nvPr>
        </p:nvSpPr>
        <p:spPr>
          <a:xfrm>
            <a:off x="555364" y="2215676"/>
            <a:ext cx="9996574" cy="5497731"/>
          </a:xfrm>
          <a:prstGeom prst="rect">
            <a:avLst/>
          </a:prstGeom>
        </p:spPr>
        <p:txBody>
          <a:bodyPr lIns="55530" tIns="55530" rIns="55530" bIns="55530" anchor="t"/>
          <a:lstStyle>
            <a:lvl1pPr marL="428579" indent="-428579" defTabSz="1176191">
              <a:spcBef>
                <a:spcPts val="900"/>
              </a:spcBef>
              <a:buSzPct val="100000"/>
              <a:buFont typeface="Arial"/>
              <a:defRPr sz="4000">
                <a:latin typeface="Calibri"/>
                <a:ea typeface="Calibri"/>
                <a:cs typeface="Calibri"/>
                <a:sym typeface="Calibri"/>
              </a:defRPr>
            </a:lvl1pPr>
            <a:lvl2pPr marL="865324" indent="-408171" defTabSz="1176191">
              <a:spcBef>
                <a:spcPts val="900"/>
              </a:spcBef>
              <a:buSzPct val="100000"/>
              <a:buFont typeface="Arial"/>
              <a:buChar char="–"/>
              <a:defRPr sz="4000">
                <a:latin typeface="Calibri"/>
                <a:ea typeface="Calibri"/>
                <a:cs typeface="Calibri"/>
                <a:sym typeface="Calibri"/>
              </a:defRPr>
            </a:lvl2pPr>
            <a:lvl3pPr marL="1295264" indent="-380959" defTabSz="1176191">
              <a:spcBef>
                <a:spcPts val="900"/>
              </a:spcBef>
              <a:buSzPct val="100000"/>
              <a:buFont typeface="Arial"/>
              <a:defRPr sz="4000">
                <a:latin typeface="Calibri"/>
                <a:ea typeface="Calibri"/>
                <a:cs typeface="Calibri"/>
                <a:sym typeface="Calibri"/>
              </a:defRPr>
            </a:lvl3pPr>
            <a:lvl4pPr marL="1828610" indent="-457152" defTabSz="1176191">
              <a:spcBef>
                <a:spcPts val="900"/>
              </a:spcBef>
              <a:buSzPct val="100000"/>
              <a:buFont typeface="Arial"/>
              <a:buChar char="–"/>
              <a:defRPr sz="4000">
                <a:latin typeface="Calibri"/>
                <a:ea typeface="Calibri"/>
                <a:cs typeface="Calibri"/>
                <a:sym typeface="Calibri"/>
              </a:defRPr>
            </a:lvl4pPr>
            <a:lvl5pPr marL="2285761" indent="-457151" defTabSz="1176191">
              <a:spcBef>
                <a:spcPts val="900"/>
              </a:spcBef>
              <a:buSzPct val="100000"/>
              <a:buFont typeface="Arial"/>
              <a:buChar char="»"/>
              <a:defRPr sz="400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6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10247945" y="8064566"/>
            <a:ext cx="303993" cy="300421"/>
          </a:xfrm>
          <a:prstGeom prst="rect">
            <a:avLst/>
          </a:prstGeom>
        </p:spPr>
        <p:txBody>
          <a:bodyPr lIns="55530" tIns="55530" rIns="55530" bIns="55530" anchor="ctr"/>
          <a:lstStyle>
            <a:lvl1pPr algn="r" defTabSz="1176191">
              <a:defRPr sz="1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Picture 4" descr="Picture 4"/>
          <p:cNvPicPr>
            <a:picLocks noChangeAspect="1"/>
          </p:cNvPicPr>
          <p:nvPr/>
        </p:nvPicPr>
        <p:blipFill>
          <a:blip r:embed="rId2"/>
          <a:srcRect r="19" b="2"/>
          <a:stretch>
            <a:fillRect/>
          </a:stretch>
        </p:blipFill>
        <p:spPr>
          <a:xfrm>
            <a:off x="11801828" y="8373317"/>
            <a:ext cx="887766" cy="822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4107"/>
                </a:lnTo>
                <a:lnTo>
                  <a:pt x="16994" y="4107"/>
                </a:lnTo>
                <a:lnTo>
                  <a:pt x="16994" y="0"/>
                </a:lnTo>
                <a:lnTo>
                  <a:pt x="0" y="0"/>
                </a:lnTo>
                <a:close/>
              </a:path>
            </a:pathLst>
          </a:custGeom>
          <a:ln w="12700">
            <a:miter lim="400000"/>
          </a:ln>
        </p:spPr>
      </p:pic>
      <p:sp>
        <p:nvSpPr>
          <p:cNvPr id="144" name="タイトルテキスト"/>
          <p:cNvSpPr txBox="1">
            <a:spLocks noGrp="1"/>
          </p:cNvSpPr>
          <p:nvPr>
            <p:ph type="title"/>
          </p:nvPr>
        </p:nvSpPr>
        <p:spPr>
          <a:xfrm>
            <a:off x="894079" y="821815"/>
            <a:ext cx="11216641" cy="1046899"/>
          </a:xfrm>
          <a:prstGeom prst="rect">
            <a:avLst/>
          </a:prstGeom>
        </p:spPr>
        <p:txBody>
          <a:bodyPr lIns="60022" tIns="60022" rIns="60022" bIns="60022" anchor="t"/>
          <a:lstStyle>
            <a:lvl1pPr defTabSz="1300480">
              <a:lnSpc>
                <a:spcPct val="90000"/>
              </a:lnSpc>
              <a:defRPr sz="5000">
                <a:latin typeface="メイリオ"/>
                <a:ea typeface="メイリオ"/>
                <a:cs typeface="メイリオ"/>
                <a:sym typeface="メイリオ"/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145" name="本文レベル1…"/>
          <p:cNvSpPr txBox="1">
            <a:spLocks noGrp="1"/>
          </p:cNvSpPr>
          <p:nvPr>
            <p:ph type="body" idx="1"/>
          </p:nvPr>
        </p:nvSpPr>
        <p:spPr>
          <a:xfrm>
            <a:off x="419486" y="2233190"/>
            <a:ext cx="12143291" cy="6698596"/>
          </a:xfrm>
          <a:prstGeom prst="rect">
            <a:avLst/>
          </a:prstGeom>
        </p:spPr>
        <p:txBody>
          <a:bodyPr lIns="60022" tIns="60022" rIns="60022" bIns="60022" anchor="t"/>
          <a:lstStyle>
            <a:lvl1pPr marL="698046" indent="-698046" defTabSz="1300480">
              <a:lnSpc>
                <a:spcPct val="90000"/>
              </a:lnSpc>
              <a:spcBef>
                <a:spcPts val="1400"/>
              </a:spcBef>
              <a:buSzPct val="100000"/>
              <a:buAutoNum type="arabicPeriod"/>
              <a:defRPr sz="3800">
                <a:latin typeface="Calibri"/>
                <a:ea typeface="Calibri"/>
                <a:cs typeface="Calibri"/>
                <a:sym typeface="Calibri"/>
              </a:defRPr>
            </a:lvl1pPr>
            <a:lvl2pPr marL="844153" indent="-580628" defTabSz="1300480">
              <a:lnSpc>
                <a:spcPct val="90000"/>
              </a:lnSpc>
              <a:spcBef>
                <a:spcPts val="1400"/>
              </a:spcBef>
              <a:buSzPct val="100000"/>
              <a:buAutoNum type="circleNumDbPlain"/>
              <a:defRPr sz="3800">
                <a:latin typeface="Calibri"/>
                <a:ea typeface="Calibri"/>
                <a:cs typeface="Calibri"/>
                <a:sym typeface="Calibri"/>
              </a:defRPr>
            </a:lvl2pPr>
            <a:lvl3pPr marL="1041876" indent="-503714" defTabSz="1300480">
              <a:lnSpc>
                <a:spcPct val="90000"/>
              </a:lnSpc>
              <a:spcBef>
                <a:spcPts val="1400"/>
              </a:spcBef>
              <a:buSzPct val="100000"/>
              <a:buChar char="●"/>
              <a:defRPr sz="3800">
                <a:latin typeface="Calibri"/>
                <a:ea typeface="Calibri"/>
                <a:cs typeface="Calibri"/>
                <a:sym typeface="Calibri"/>
              </a:defRPr>
            </a:lvl3pPr>
            <a:lvl4pPr marL="1322070" indent="-518795" defTabSz="1300480">
              <a:lnSpc>
                <a:spcPct val="90000"/>
              </a:lnSpc>
              <a:spcBef>
                <a:spcPts val="1400"/>
              </a:spcBef>
              <a:buSzPct val="100000"/>
              <a:buChar char="➢"/>
              <a:defRPr sz="3800">
                <a:latin typeface="Calibri"/>
                <a:ea typeface="Calibri"/>
                <a:cs typeface="Calibri"/>
                <a:sym typeface="Calibri"/>
              </a:defRPr>
            </a:lvl4pPr>
            <a:lvl5pPr marL="1332706" indent="-346869" defTabSz="1300480">
              <a:lnSpc>
                <a:spcPct val="90000"/>
              </a:lnSpc>
              <a:spcBef>
                <a:spcPts val="1400"/>
              </a:spcBef>
              <a:buSzPct val="100000"/>
              <a:defRPr sz="380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46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12561277" y="8935366"/>
            <a:ext cx="443523" cy="441105"/>
          </a:xfrm>
          <a:prstGeom prst="rect">
            <a:avLst/>
          </a:prstGeom>
        </p:spPr>
        <p:txBody>
          <a:bodyPr lIns="60022" tIns="60022" rIns="60022" bIns="60022" anchor="ctr"/>
          <a:lstStyle>
            <a:lvl1pPr algn="r" defTabSz="1300480">
              <a:defRPr sz="2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横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イメージ"/>
          <p:cNvSpPr>
            <a:spLocks noGrp="1"/>
          </p:cNvSpPr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タイトルテキスト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タイトルテキスト</a:t>
            </a:r>
          </a:p>
        </p:txBody>
      </p:sp>
      <p:sp>
        <p:nvSpPr>
          <p:cNvPr id="2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（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テキスト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縦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イメージ"/>
          <p:cNvSpPr>
            <a:spLocks noGrp="1"/>
          </p:cNvSpPr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タイトルテキスト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タイトルテキスト</a:t>
            </a:r>
          </a:p>
        </p:txBody>
      </p:sp>
      <p:sp>
        <p:nvSpPr>
          <p:cNvPr id="40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イメージ"/>
          <p:cNvSpPr>
            <a:spLocks noGrp="1"/>
          </p:cNvSpPr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67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8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08360" y="9296400"/>
            <a:ext cx="381306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本文レベル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イメージ"/>
          <p:cNvSpPr>
            <a:spLocks noGrp="1"/>
          </p:cNvSpPr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イメージ"/>
          <p:cNvSpPr>
            <a:spLocks noGrp="1"/>
          </p:cNvSpPr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イメージ"/>
          <p:cNvSpPr>
            <a:spLocks noGrp="1"/>
          </p:cNvSpPr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r>
              <a:t>–Johnny Appleseed</a:t>
            </a:r>
          </a:p>
        </p:txBody>
      </p:sp>
      <p:sp>
        <p:nvSpPr>
          <p:cNvPr id="94" name="“ここに引用を入力してください。”"/>
          <p:cNvSpPr txBox="1">
            <a:spLocks noGrp="1"/>
          </p:cNvSpPr>
          <p:nvPr>
            <p:ph type="body" sz="quarter" idx="22"/>
          </p:nvPr>
        </p:nvSpPr>
        <p:spPr>
          <a:xfrm>
            <a:off x="1270000" y="4267200"/>
            <a:ext cx="10464800" cy="6096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</a:lstStyle>
          <a:p>
            <a:r>
              <a:t>“ここに引用を入力してください。”</a:t>
            </a:r>
          </a:p>
        </p:txBody>
      </p:sp>
      <p:sp>
        <p:nvSpPr>
          <p:cNvPr id="9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イメージ"/>
          <p:cNvSpPr>
            <a:spLocks noGrp="1"/>
          </p:cNvSpPr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2" r:id="rId10"/>
    <p:sldLayoutId id="2147483663" r:id="rId11"/>
    <p:sldLayoutId id="2147483664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KCFM研修の…"/>
          <p:cNvSpPr txBox="1">
            <a:spLocks noGrp="1"/>
          </p:cNvSpPr>
          <p:nvPr>
            <p:ph type="title"/>
          </p:nvPr>
        </p:nvSpPr>
        <p:spPr>
          <a:xfrm>
            <a:off x="1406187" y="3070158"/>
            <a:ext cx="10464800" cy="3302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dirty="0" err="1"/>
              <a:t>KCFM研修の</a:t>
            </a:r>
            <a:endParaRPr dirty="0"/>
          </a:p>
          <a:p>
            <a:r>
              <a:rPr dirty="0" err="1"/>
              <a:t>キャリア・パス</a:t>
            </a:r>
            <a:br>
              <a:rPr lang="en-US" dirty="0"/>
            </a:br>
            <a:r>
              <a:rPr lang="ja-JP" altLang="en-US" sz="4400" dirty="0"/>
              <a:t>国際標準の総合診療医</a:t>
            </a:r>
            <a:r>
              <a:rPr lang="en-US" altLang="ja-JP" sz="4400" dirty="0"/>
              <a:t>/</a:t>
            </a:r>
            <a:r>
              <a:rPr lang="ja-JP" altLang="en-US" sz="4400" dirty="0"/>
              <a:t>家庭医になろう</a:t>
            </a:r>
            <a:endParaRPr sz="440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タイトル 1"/>
          <p:cNvSpPr txBox="1">
            <a:spLocks noGrp="1"/>
          </p:cNvSpPr>
          <p:nvPr>
            <p:ph type="title"/>
          </p:nvPr>
        </p:nvSpPr>
        <p:spPr>
          <a:xfrm>
            <a:off x="-3" y="937088"/>
            <a:ext cx="13004801" cy="173835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dirty="0"/>
              <a:t>KCFMでの研修モデル（１）</a:t>
            </a:r>
            <a:br>
              <a:rPr dirty="0"/>
            </a:br>
            <a:r>
              <a:rPr sz="2800" b="1" dirty="0" err="1">
                <a:solidFill>
                  <a:srgbClr val="0000FF"/>
                </a:solidFill>
                <a:latin typeface="Helvetica"/>
                <a:ea typeface="Helvetica"/>
                <a:cs typeface="Helvetica"/>
                <a:sym typeface="Helvetica"/>
              </a:rPr>
              <a:t>総合診療専門医＋新・家庭医療専門医＋在宅医療専門医</a:t>
            </a:r>
            <a:br>
              <a:rPr lang="en-US" sz="2800" b="1" dirty="0">
                <a:solidFill>
                  <a:srgbClr val="0000FF"/>
                </a:solidFill>
                <a:latin typeface="Helvetica"/>
                <a:ea typeface="Helvetica"/>
                <a:cs typeface="Helvetica"/>
                <a:sym typeface="Helvetica"/>
              </a:rPr>
            </a:br>
            <a:r>
              <a:rPr lang="en-US" altLang="ja-JP" sz="2800" b="1"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&lt;</a:t>
            </a:r>
            <a:r>
              <a:rPr lang="ja-JP" altLang="en-US" sz="2800" b="1"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診療所中心の研修モデル</a:t>
            </a:r>
            <a:r>
              <a:rPr lang="en-US" altLang="ja-JP" sz="2800" b="1"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&gt;</a:t>
            </a:r>
            <a:endParaRPr sz="2800" b="1" dirty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graphicFrame>
        <p:nvGraphicFramePr>
          <p:cNvPr id="199" name="表 3"/>
          <p:cNvGraphicFramePr/>
          <p:nvPr>
            <p:extLst>
              <p:ext uri="{D42A27DB-BD31-4B8C-83A1-F6EECF244321}">
                <p14:modId xmlns:p14="http://schemas.microsoft.com/office/powerpoint/2010/main" val="3459710827"/>
              </p:ext>
            </p:extLst>
          </p:nvPr>
        </p:nvGraphicFramePr>
        <p:xfrm>
          <a:off x="1883335" y="3526358"/>
          <a:ext cx="9157842" cy="473770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45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5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5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51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2339">
                <a:tc>
                  <a:txBody>
                    <a:bodyPr/>
                    <a:lstStyle/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専攻医</a:t>
                      </a:r>
                    </a:p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5年目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 dirty="0" err="1">
                          <a:latin typeface="メイリオ"/>
                          <a:ea typeface="メイリオ"/>
                          <a:cs typeface="メイリオ"/>
                          <a:sym typeface="メイリオ"/>
                        </a:rPr>
                        <a:t>在宅医療専門研修</a:t>
                      </a:r>
                      <a:endParaRPr sz="2200" dirty="0">
                        <a:latin typeface="メイリオ"/>
                        <a:ea typeface="メイリオ"/>
                        <a:cs typeface="メイリオ"/>
                        <a:sym typeface="メイリオ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2339">
                <a:tc>
                  <a:txBody>
                    <a:bodyPr/>
                    <a:lstStyle/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rPr dirty="0" err="1">
                          <a:solidFill>
                            <a:srgbClr val="0070C0"/>
                          </a:solidFill>
                        </a:rPr>
                        <a:t>専攻医</a:t>
                      </a:r>
                      <a:endParaRPr dirty="0">
                        <a:solidFill>
                          <a:srgbClr val="0070C0"/>
                        </a:solidFill>
                      </a:endParaRPr>
                    </a:p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rPr dirty="0">
                          <a:solidFill>
                            <a:srgbClr val="0070C0"/>
                          </a:solidFill>
                        </a:rPr>
                        <a:t>4年目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rPr dirty="0" err="1"/>
                        <a:t>家庭医療専門研修I</a:t>
                      </a: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家庭医療専門研修Ⅰ</a:t>
                      </a:r>
                    </a:p>
                    <a:p>
                      <a:pPr algn="l"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もしくは選択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2339">
                <a:tc>
                  <a:txBody>
                    <a:bodyPr/>
                    <a:lstStyle/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専攻医</a:t>
                      </a:r>
                    </a:p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3年目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総合診療専門研修Ⅰ</a:t>
                      </a:r>
                    </a:p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（家庭医専門研修としてもカウント）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CCCFF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8353">
                <a:tc>
                  <a:txBody>
                    <a:bodyPr/>
                    <a:lstStyle/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専攻医</a:t>
                      </a:r>
                    </a:p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2年目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>
                          <a:latin typeface="メイリオ"/>
                          <a:ea typeface="メイリオ"/>
                          <a:cs typeface="メイリオ"/>
                          <a:sym typeface="メイリオ"/>
                        </a:rPr>
                        <a:t>小児科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>
                          <a:latin typeface="メイリオ"/>
                          <a:ea typeface="メイリオ"/>
                          <a:cs typeface="メイリオ"/>
                          <a:sym typeface="メイリオ"/>
                        </a:rPr>
                        <a:t>救急科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総合診療専門研修Ⅱ</a:t>
                      </a:r>
                    </a:p>
                    <a:p>
                      <a:pPr defTabSz="1300480">
                        <a:defRPr sz="1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（家庭医専門研修としてもカウント）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CCCFF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2339">
                <a:tc>
                  <a:txBody>
                    <a:bodyPr/>
                    <a:lstStyle/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専攻医</a:t>
                      </a:r>
                    </a:p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1年目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 dirty="0" err="1">
                          <a:latin typeface="メイリオ"/>
                          <a:ea typeface="メイリオ"/>
                          <a:cs typeface="メイリオ"/>
                          <a:sym typeface="メイリオ"/>
                        </a:rPr>
                        <a:t>内科</a:t>
                      </a:r>
                      <a:endParaRPr sz="2200" dirty="0">
                        <a:latin typeface="メイリオ"/>
                        <a:ea typeface="メイリオ"/>
                        <a:cs typeface="メイリオ"/>
                        <a:sym typeface="メイリオ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02" name="正方形/長方形 5"/>
          <p:cNvGrpSpPr/>
          <p:nvPr/>
        </p:nvGrpSpPr>
        <p:grpSpPr>
          <a:xfrm>
            <a:off x="1896792" y="8184778"/>
            <a:ext cx="9211216" cy="773659"/>
            <a:chOff x="0" y="0"/>
            <a:chExt cx="9211215" cy="773657"/>
          </a:xfrm>
        </p:grpSpPr>
        <p:sp>
          <p:nvSpPr>
            <p:cNvPr id="200" name="四角形"/>
            <p:cNvSpPr/>
            <p:nvPr/>
          </p:nvSpPr>
          <p:spPr>
            <a:xfrm>
              <a:off x="-1" y="-1"/>
              <a:ext cx="9211217" cy="773659"/>
            </a:xfrm>
            <a:prstGeom prst="rect">
              <a:avLst/>
            </a:prstGeom>
            <a:solidFill>
              <a:srgbClr val="5B9BD5"/>
            </a:solidFill>
            <a:ln w="12700" cap="flat">
              <a:solidFill>
                <a:srgbClr val="42719B"/>
              </a:solidFill>
              <a:prstDash val="solid"/>
              <a:miter lim="800000"/>
            </a:ln>
            <a:effectLst/>
          </p:spPr>
          <p:txBody>
            <a:bodyPr wrap="square" lIns="60022" tIns="60022" rIns="60022" bIns="60022" numCol="1" anchor="ctr">
              <a:noAutofit/>
            </a:bodyPr>
            <a:lstStyle/>
            <a:p>
              <a:pPr defTabSz="1300480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01" name="初期臨床研修（2年間）"/>
            <p:cNvSpPr txBox="1"/>
            <p:nvPr/>
          </p:nvSpPr>
          <p:spPr>
            <a:xfrm>
              <a:off x="77659" y="13396"/>
              <a:ext cx="9055898" cy="7468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60022" tIns="60022" rIns="60022" bIns="60022" numCol="1" anchor="ctr">
              <a:noAutofit/>
            </a:bodyPr>
            <a:lstStyle/>
            <a:p>
              <a:pPr defTabSz="1300480">
                <a:defRPr>
                  <a:solidFill>
                    <a:srgbClr val="FFFFFF"/>
                  </a:solidFill>
                  <a:latin typeface="メイリオ"/>
                  <a:ea typeface="メイリオ"/>
                  <a:cs typeface="メイリオ"/>
                  <a:sym typeface="メイリオ"/>
                </a:defRPr>
              </a:pPr>
              <a:r>
                <a:t>初期臨床研修（2年間）</a:t>
              </a:r>
            </a:p>
          </p:txBody>
        </p:sp>
      </p:grpSp>
      <p:sp>
        <p:nvSpPr>
          <p:cNvPr id="203" name="上矢印 6"/>
          <p:cNvSpPr/>
          <p:nvPr/>
        </p:nvSpPr>
        <p:spPr>
          <a:xfrm>
            <a:off x="5987924" y="7648711"/>
            <a:ext cx="1028953" cy="5266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0"/>
                </a:lnTo>
                <a:lnTo>
                  <a:pt x="21600" y="10800"/>
                </a:lnTo>
                <a:lnTo>
                  <a:pt x="16200" y="10800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10800"/>
                </a:lnTo>
                <a:close/>
              </a:path>
            </a:pathLst>
          </a:custGeom>
          <a:solidFill>
            <a:srgbClr val="5B9BD5"/>
          </a:solidFill>
          <a:ln w="12700">
            <a:solidFill>
              <a:srgbClr val="42719B"/>
            </a:solidFill>
            <a:miter/>
          </a:ln>
        </p:spPr>
        <p:txBody>
          <a:bodyPr lIns="60022" tIns="60022" rIns="60022" bIns="60022" anchor="ctr"/>
          <a:lstStyle/>
          <a:p>
            <a:pPr defTabSz="1300480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206" name="角丸四角形吹き出し 8"/>
          <p:cNvGrpSpPr/>
          <p:nvPr/>
        </p:nvGrpSpPr>
        <p:grpSpPr>
          <a:xfrm>
            <a:off x="216345" y="6402645"/>
            <a:ext cx="1632844" cy="1124813"/>
            <a:chOff x="0" y="-6818"/>
            <a:chExt cx="1632842" cy="1124811"/>
          </a:xfrm>
        </p:grpSpPr>
        <p:sp>
          <p:nvSpPr>
            <p:cNvPr id="204" name="図形"/>
            <p:cNvSpPr/>
            <p:nvPr/>
          </p:nvSpPr>
          <p:spPr>
            <a:xfrm>
              <a:off x="0" y="67704"/>
              <a:ext cx="1632842" cy="1050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998"/>
                  </a:moveTo>
                  <a:cubicBezTo>
                    <a:pt x="0" y="1342"/>
                    <a:pt x="863" y="0"/>
                    <a:pt x="1928" y="0"/>
                  </a:cubicBezTo>
                  <a:lnTo>
                    <a:pt x="11517" y="0"/>
                  </a:lnTo>
                  <a:lnTo>
                    <a:pt x="17816" y="0"/>
                  </a:lnTo>
                  <a:cubicBezTo>
                    <a:pt x="18881" y="0"/>
                    <a:pt x="19744" y="1342"/>
                    <a:pt x="19744" y="2998"/>
                  </a:cubicBezTo>
                  <a:lnTo>
                    <a:pt x="19744" y="14990"/>
                  </a:lnTo>
                  <a:cubicBezTo>
                    <a:pt x="19744" y="16646"/>
                    <a:pt x="18881" y="17988"/>
                    <a:pt x="17816" y="17988"/>
                  </a:cubicBezTo>
                  <a:lnTo>
                    <a:pt x="16454" y="17988"/>
                  </a:lnTo>
                  <a:lnTo>
                    <a:pt x="21600" y="21600"/>
                  </a:lnTo>
                  <a:lnTo>
                    <a:pt x="11517" y="17988"/>
                  </a:lnTo>
                  <a:lnTo>
                    <a:pt x="1928" y="17988"/>
                  </a:lnTo>
                  <a:cubicBezTo>
                    <a:pt x="863" y="17988"/>
                    <a:pt x="0" y="16646"/>
                    <a:pt x="0" y="14990"/>
                  </a:cubicBezTo>
                  <a:lnTo>
                    <a:pt x="0" y="14990"/>
                  </a:lnTo>
                  <a:lnTo>
                    <a:pt x="0" y="10493"/>
                  </a:lnTo>
                  <a:close/>
                </a:path>
              </a:pathLst>
            </a:custGeom>
            <a:solidFill>
              <a:srgbClr val="FBE5D6"/>
            </a:solidFill>
            <a:ln w="12700" cap="flat">
              <a:solidFill>
                <a:srgbClr val="808080"/>
              </a:solidFill>
              <a:prstDash val="solid"/>
              <a:miter lim="800000"/>
            </a:ln>
            <a:effectLst/>
          </p:spPr>
          <p:txBody>
            <a:bodyPr wrap="square" lIns="60022" tIns="60022" rIns="60022" bIns="60022" numCol="1" anchor="ctr">
              <a:noAutofit/>
            </a:bodyPr>
            <a:lstStyle/>
            <a:p>
              <a:pPr defTabSz="1300480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05" name="研修開始…"/>
            <p:cNvSpPr txBox="1"/>
            <p:nvPr/>
          </p:nvSpPr>
          <p:spPr>
            <a:xfrm>
              <a:off x="42697" y="-6818"/>
              <a:ext cx="1407163" cy="102371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7261" tIns="47261" rIns="47261" bIns="47261" numCol="1" anchor="ctr">
              <a:noAutofit/>
            </a:bodyPr>
            <a:lstStyle/>
            <a:p>
              <a:pPr defTabSz="1300480">
                <a:defRPr sz="16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dirty="0" err="1"/>
                <a:t>研修開始</a:t>
              </a:r>
              <a:endParaRPr dirty="0"/>
            </a:p>
            <a:p>
              <a:pPr defTabSz="1300480">
                <a:defRPr sz="16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dirty="0" err="1"/>
                <a:t>登録</a:t>
              </a:r>
              <a:endParaRPr dirty="0"/>
            </a:p>
          </p:txBody>
        </p:sp>
      </p:grpSp>
      <p:sp>
        <p:nvSpPr>
          <p:cNvPr id="207" name="スライド番号プレースホルダー 4"/>
          <p:cNvSpPr txBox="1">
            <a:spLocks noGrp="1"/>
          </p:cNvSpPr>
          <p:nvPr>
            <p:ph type="sldNum" sz="quarter" idx="2"/>
          </p:nvPr>
        </p:nvSpPr>
        <p:spPr>
          <a:xfrm>
            <a:off x="12716666" y="8935366"/>
            <a:ext cx="288134" cy="44110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grpSp>
        <p:nvGrpSpPr>
          <p:cNvPr id="210" name="グループ"/>
          <p:cNvGrpSpPr/>
          <p:nvPr/>
        </p:nvGrpSpPr>
        <p:grpSpPr>
          <a:xfrm>
            <a:off x="10965740" y="1891389"/>
            <a:ext cx="1783223" cy="1551828"/>
            <a:chOff x="0" y="0"/>
            <a:chExt cx="1783221" cy="1112254"/>
          </a:xfrm>
        </p:grpSpPr>
        <p:sp>
          <p:nvSpPr>
            <p:cNvPr id="208" name="図形"/>
            <p:cNvSpPr/>
            <p:nvPr/>
          </p:nvSpPr>
          <p:spPr>
            <a:xfrm>
              <a:off x="-1" y="0"/>
              <a:ext cx="1783223" cy="1112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998"/>
                  </a:moveTo>
                  <a:cubicBezTo>
                    <a:pt x="21600" y="1342"/>
                    <a:pt x="21004" y="0"/>
                    <a:pt x="20268" y="0"/>
                  </a:cubicBezTo>
                  <a:lnTo>
                    <a:pt x="10083" y="0"/>
                  </a:lnTo>
                  <a:lnTo>
                    <a:pt x="3188" y="0"/>
                  </a:lnTo>
                  <a:cubicBezTo>
                    <a:pt x="2452" y="0"/>
                    <a:pt x="1856" y="1342"/>
                    <a:pt x="1856" y="2998"/>
                  </a:cubicBezTo>
                  <a:lnTo>
                    <a:pt x="1856" y="14990"/>
                  </a:lnTo>
                  <a:cubicBezTo>
                    <a:pt x="1856" y="16646"/>
                    <a:pt x="2452" y="17988"/>
                    <a:pt x="3188" y="17988"/>
                  </a:cubicBezTo>
                  <a:lnTo>
                    <a:pt x="5146" y="17988"/>
                  </a:lnTo>
                  <a:lnTo>
                    <a:pt x="0" y="21600"/>
                  </a:lnTo>
                  <a:lnTo>
                    <a:pt x="10083" y="17988"/>
                  </a:lnTo>
                  <a:lnTo>
                    <a:pt x="20268" y="17988"/>
                  </a:lnTo>
                  <a:cubicBezTo>
                    <a:pt x="21004" y="17988"/>
                    <a:pt x="21600" y="16646"/>
                    <a:pt x="21600" y="14990"/>
                  </a:cubicBezTo>
                  <a:lnTo>
                    <a:pt x="21600" y="14990"/>
                  </a:lnTo>
                  <a:lnTo>
                    <a:pt x="21600" y="10493"/>
                  </a:lnTo>
                  <a:close/>
                </a:path>
              </a:pathLst>
            </a:custGeom>
            <a:solidFill>
              <a:srgbClr val="FFFFCC"/>
            </a:solidFill>
            <a:ln w="12700" cap="flat">
              <a:solidFill>
                <a:srgbClr val="808080"/>
              </a:solidFill>
              <a:prstDash val="solid"/>
              <a:miter lim="800000"/>
            </a:ln>
            <a:effectLst/>
          </p:spPr>
          <p:txBody>
            <a:bodyPr wrap="square" lIns="60022" tIns="60022" rIns="60022" bIns="60022" numCol="1" anchor="ctr">
              <a:noAutofit/>
            </a:bodyPr>
            <a:lstStyle/>
            <a:p>
              <a:pPr defTabSz="1300480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09" name="在宅医療…"/>
            <p:cNvSpPr txBox="1"/>
            <p:nvPr/>
          </p:nvSpPr>
          <p:spPr>
            <a:xfrm>
              <a:off x="289472" y="59084"/>
              <a:ext cx="1307592" cy="6915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60022" tIns="60022" rIns="60022" bIns="60022" numCol="1" anchor="ctr">
              <a:spAutoFit/>
            </a:bodyPr>
            <a:lstStyle/>
            <a:p>
              <a:pPr defTabSz="1300480">
                <a:defRPr sz="18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dirty="0" err="1"/>
                <a:t>在宅医療</a:t>
              </a:r>
              <a:endParaRPr dirty="0"/>
            </a:p>
            <a:p>
              <a:pPr defTabSz="1300480">
                <a:defRPr sz="18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dirty="0" err="1"/>
                <a:t>専門医取得</a:t>
              </a:r>
              <a:endParaRPr dirty="0"/>
            </a:p>
          </p:txBody>
        </p:sp>
      </p:grpSp>
      <p:sp>
        <p:nvSpPr>
          <p:cNvPr id="211" name="直角三角形 7"/>
          <p:cNvSpPr/>
          <p:nvPr/>
        </p:nvSpPr>
        <p:spPr>
          <a:xfrm rot="10800000">
            <a:off x="8151417" y="3843083"/>
            <a:ext cx="2912187" cy="1733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99CC">
              <a:alpha val="60000"/>
            </a:srgbClr>
          </a:solidFill>
          <a:ln w="3175">
            <a:solidFill>
              <a:srgbClr val="5B9BD5"/>
            </a:solidFill>
            <a:miter/>
          </a:ln>
        </p:spPr>
        <p:txBody>
          <a:bodyPr lIns="60022" tIns="60022" rIns="60022" bIns="60022" anchor="ctr"/>
          <a:lstStyle/>
          <a:p>
            <a:pPr defTabSz="1300480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214" name="グループ"/>
          <p:cNvGrpSpPr/>
          <p:nvPr/>
        </p:nvGrpSpPr>
        <p:grpSpPr>
          <a:xfrm>
            <a:off x="10972268" y="3481455"/>
            <a:ext cx="1826296" cy="1749951"/>
            <a:chOff x="0" y="0"/>
            <a:chExt cx="1826294" cy="1916945"/>
          </a:xfrm>
        </p:grpSpPr>
        <p:sp>
          <p:nvSpPr>
            <p:cNvPr id="212" name="図形"/>
            <p:cNvSpPr/>
            <p:nvPr/>
          </p:nvSpPr>
          <p:spPr>
            <a:xfrm>
              <a:off x="0" y="0"/>
              <a:ext cx="1826294" cy="1916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998"/>
                  </a:moveTo>
                  <a:cubicBezTo>
                    <a:pt x="21600" y="1342"/>
                    <a:pt x="21004" y="0"/>
                    <a:pt x="20268" y="0"/>
                  </a:cubicBezTo>
                  <a:lnTo>
                    <a:pt x="10083" y="0"/>
                  </a:lnTo>
                  <a:lnTo>
                    <a:pt x="3188" y="0"/>
                  </a:lnTo>
                  <a:cubicBezTo>
                    <a:pt x="2452" y="0"/>
                    <a:pt x="1856" y="1342"/>
                    <a:pt x="1856" y="2998"/>
                  </a:cubicBezTo>
                  <a:lnTo>
                    <a:pt x="1856" y="14990"/>
                  </a:lnTo>
                  <a:cubicBezTo>
                    <a:pt x="1856" y="16646"/>
                    <a:pt x="2452" y="17988"/>
                    <a:pt x="3188" y="17988"/>
                  </a:cubicBezTo>
                  <a:lnTo>
                    <a:pt x="5146" y="17988"/>
                  </a:lnTo>
                  <a:lnTo>
                    <a:pt x="0" y="21600"/>
                  </a:lnTo>
                  <a:lnTo>
                    <a:pt x="10083" y="17988"/>
                  </a:lnTo>
                  <a:lnTo>
                    <a:pt x="20268" y="17988"/>
                  </a:lnTo>
                  <a:cubicBezTo>
                    <a:pt x="21004" y="17988"/>
                    <a:pt x="21600" y="16646"/>
                    <a:pt x="21600" y="14990"/>
                  </a:cubicBezTo>
                  <a:lnTo>
                    <a:pt x="21600" y="14990"/>
                  </a:lnTo>
                  <a:lnTo>
                    <a:pt x="21600" y="10493"/>
                  </a:lnTo>
                  <a:close/>
                </a:path>
              </a:pathLst>
            </a:custGeom>
            <a:solidFill>
              <a:srgbClr val="FFFFCC"/>
            </a:solidFill>
            <a:ln w="12700" cap="flat">
              <a:solidFill>
                <a:srgbClr val="808080"/>
              </a:solidFill>
              <a:prstDash val="solid"/>
              <a:miter lim="800000"/>
            </a:ln>
            <a:effectLst/>
          </p:spPr>
          <p:txBody>
            <a:bodyPr wrap="square" lIns="60022" tIns="60022" rIns="60022" bIns="60022" numCol="1" anchor="ctr">
              <a:noAutofit/>
            </a:bodyPr>
            <a:lstStyle/>
            <a:p>
              <a:pPr defTabSz="1300480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13" name="新･家庭医療…"/>
            <p:cNvSpPr txBox="1"/>
            <p:nvPr/>
          </p:nvSpPr>
          <p:spPr>
            <a:xfrm>
              <a:off x="271720" y="67657"/>
              <a:ext cx="1487417" cy="15457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60022" tIns="60022" rIns="60022" bIns="60022" numCol="1" anchor="ctr">
              <a:noAutofit/>
            </a:bodyPr>
            <a:lstStyle/>
            <a:p>
              <a:pPr defTabSz="1300480">
                <a:defRPr sz="18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dirty="0" err="1"/>
                <a:t>新･家庭医療</a:t>
              </a:r>
              <a:endParaRPr dirty="0"/>
            </a:p>
            <a:p>
              <a:pPr defTabSz="1300480">
                <a:defRPr sz="18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dirty="0" err="1"/>
                <a:t>専門医取得</a:t>
              </a:r>
              <a:endParaRPr lang="en-US" dirty="0"/>
            </a:p>
            <a:p>
              <a:pPr defTabSz="1300480">
                <a:defRPr sz="18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lang="ja-JP" altLang="en-US" dirty="0">
                  <a:solidFill>
                    <a:srgbClr val="0070C0"/>
                  </a:solidFill>
                </a:rPr>
                <a:t>（</a:t>
              </a:r>
              <a:r>
                <a:rPr lang="en-US" altLang="ja-JP" dirty="0">
                  <a:solidFill>
                    <a:srgbClr val="0070C0"/>
                  </a:solidFill>
                </a:rPr>
                <a:t>WONCA</a:t>
              </a:r>
            </a:p>
            <a:p>
              <a:pPr defTabSz="1300480">
                <a:defRPr sz="18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lang="ja-JP" altLang="en-US" dirty="0">
                  <a:solidFill>
                    <a:srgbClr val="0070C0"/>
                  </a:solidFill>
                </a:rPr>
                <a:t>国際認証）</a:t>
              </a:r>
              <a:endParaRPr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217" name="グループ"/>
          <p:cNvGrpSpPr/>
          <p:nvPr/>
        </p:nvGrpSpPr>
        <p:grpSpPr>
          <a:xfrm>
            <a:off x="11075323" y="5055460"/>
            <a:ext cx="1826296" cy="1150787"/>
            <a:chOff x="-45077" y="1289270"/>
            <a:chExt cx="2268601" cy="1446395"/>
          </a:xfrm>
        </p:grpSpPr>
        <p:sp>
          <p:nvSpPr>
            <p:cNvPr id="215" name="図形"/>
            <p:cNvSpPr/>
            <p:nvPr/>
          </p:nvSpPr>
          <p:spPr>
            <a:xfrm>
              <a:off x="-45077" y="1344957"/>
              <a:ext cx="2268601" cy="1390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998"/>
                  </a:moveTo>
                  <a:cubicBezTo>
                    <a:pt x="21600" y="1342"/>
                    <a:pt x="20922" y="0"/>
                    <a:pt x="20085" y="0"/>
                  </a:cubicBezTo>
                  <a:lnTo>
                    <a:pt x="10083" y="0"/>
                  </a:lnTo>
                  <a:lnTo>
                    <a:pt x="3371" y="0"/>
                  </a:lnTo>
                  <a:cubicBezTo>
                    <a:pt x="2534" y="0"/>
                    <a:pt x="1856" y="1342"/>
                    <a:pt x="1856" y="2998"/>
                  </a:cubicBezTo>
                  <a:lnTo>
                    <a:pt x="1856" y="14990"/>
                  </a:lnTo>
                  <a:cubicBezTo>
                    <a:pt x="1856" y="16646"/>
                    <a:pt x="2534" y="17988"/>
                    <a:pt x="3371" y="17988"/>
                  </a:cubicBezTo>
                  <a:lnTo>
                    <a:pt x="5146" y="17988"/>
                  </a:lnTo>
                  <a:lnTo>
                    <a:pt x="0" y="21600"/>
                  </a:lnTo>
                  <a:lnTo>
                    <a:pt x="10083" y="17988"/>
                  </a:lnTo>
                  <a:lnTo>
                    <a:pt x="20085" y="17988"/>
                  </a:lnTo>
                  <a:cubicBezTo>
                    <a:pt x="20922" y="17988"/>
                    <a:pt x="21600" y="16646"/>
                    <a:pt x="21600" y="14990"/>
                  </a:cubicBezTo>
                  <a:lnTo>
                    <a:pt x="21600" y="14990"/>
                  </a:lnTo>
                  <a:lnTo>
                    <a:pt x="21600" y="10493"/>
                  </a:lnTo>
                  <a:close/>
                </a:path>
              </a:pathLst>
            </a:custGeom>
            <a:solidFill>
              <a:srgbClr val="FFFFCC"/>
            </a:solidFill>
            <a:ln w="12700" cap="flat">
              <a:solidFill>
                <a:srgbClr val="80808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16" name="総合診療…"/>
            <p:cNvSpPr txBox="1"/>
            <p:nvPr/>
          </p:nvSpPr>
          <p:spPr>
            <a:xfrm>
              <a:off x="224636" y="1289270"/>
              <a:ext cx="1826294" cy="116611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20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dirty="0"/>
                <a:t>総合診療</a:t>
              </a:r>
            </a:p>
            <a:p>
              <a:pPr defTabSz="914400">
                <a:defRPr sz="20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dirty="0" err="1"/>
                <a:t>専門医取得</a:t>
              </a:r>
              <a:endParaRPr dirty="0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dissolve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タイトル 1"/>
          <p:cNvSpPr txBox="1">
            <a:spLocks noGrp="1"/>
          </p:cNvSpPr>
          <p:nvPr>
            <p:ph type="title"/>
          </p:nvPr>
        </p:nvSpPr>
        <p:spPr>
          <a:xfrm>
            <a:off x="0" y="596207"/>
            <a:ext cx="13004800" cy="173835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dirty="0"/>
              <a:t>KCFMでの研修モデル（2）</a:t>
            </a:r>
            <a:br>
              <a:rPr dirty="0"/>
            </a:br>
            <a:r>
              <a:rPr sz="2800" b="1" dirty="0" err="1">
                <a:solidFill>
                  <a:srgbClr val="0000FF"/>
                </a:solidFill>
                <a:latin typeface="Helvetica"/>
                <a:ea typeface="Helvetica"/>
                <a:cs typeface="Helvetica"/>
                <a:sym typeface="Helvetica"/>
              </a:rPr>
              <a:t>総合診療専門医＋新・家庭医療専門医＋在宅医療専門医</a:t>
            </a:r>
            <a:br>
              <a:rPr lang="en-US" sz="2800" b="1" dirty="0">
                <a:solidFill>
                  <a:srgbClr val="0000FF"/>
                </a:solidFill>
                <a:latin typeface="Helvetica"/>
                <a:ea typeface="Helvetica"/>
                <a:cs typeface="Helvetica"/>
                <a:sym typeface="Helvetica"/>
              </a:rPr>
            </a:br>
            <a:r>
              <a:rPr lang="en-US" altLang="ja-JP" sz="2800" b="1"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&lt;</a:t>
            </a:r>
            <a:r>
              <a:rPr lang="ja-JP" altLang="en-US" sz="2800" b="1"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病院中心の研修モデル</a:t>
            </a:r>
            <a:r>
              <a:rPr lang="en-US" altLang="ja-JP" sz="2800" b="1"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&gt;</a:t>
            </a:r>
            <a:endParaRPr sz="2800" b="1" dirty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graphicFrame>
        <p:nvGraphicFramePr>
          <p:cNvPr id="223" name="表 3"/>
          <p:cNvGraphicFramePr/>
          <p:nvPr>
            <p:extLst>
              <p:ext uri="{D42A27DB-BD31-4B8C-83A1-F6EECF244321}">
                <p14:modId xmlns:p14="http://schemas.microsoft.com/office/powerpoint/2010/main" val="297510908"/>
              </p:ext>
            </p:extLst>
          </p:nvPr>
        </p:nvGraphicFramePr>
        <p:xfrm>
          <a:off x="1736584" y="2867604"/>
          <a:ext cx="9043191" cy="4806326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436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1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1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03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55915">
                <a:tc>
                  <a:txBody>
                    <a:bodyPr/>
                    <a:lstStyle/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専攻医</a:t>
                      </a:r>
                    </a:p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5年目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>
                          <a:latin typeface="メイリオ"/>
                          <a:ea typeface="メイリオ"/>
                          <a:cs typeface="メイリオ"/>
                          <a:sym typeface="メイリオ"/>
                        </a:rPr>
                        <a:t>在宅医療専門研修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5915">
                <a:tc>
                  <a:txBody>
                    <a:bodyPr/>
                    <a:lstStyle/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rPr dirty="0" err="1">
                          <a:solidFill>
                            <a:srgbClr val="0070C0"/>
                          </a:solidFill>
                        </a:rPr>
                        <a:t>専攻医</a:t>
                      </a:r>
                      <a:endParaRPr dirty="0">
                        <a:solidFill>
                          <a:srgbClr val="0070C0"/>
                        </a:solidFill>
                      </a:endParaRPr>
                    </a:p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rPr dirty="0">
                          <a:solidFill>
                            <a:srgbClr val="0070C0"/>
                          </a:solidFill>
                        </a:rPr>
                        <a:t>4年目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家庭医療専門研修Ⅱ</a:t>
                      </a:r>
                    </a:p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もしくは選択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家庭医療専門研修Ⅱ</a:t>
                      </a:r>
                    </a:p>
                    <a:p>
                      <a:pPr algn="l"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もしくは選択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5915">
                <a:tc>
                  <a:txBody>
                    <a:bodyPr/>
                    <a:lstStyle/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専攻医</a:t>
                      </a:r>
                    </a:p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3年目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rPr dirty="0" err="1"/>
                        <a:t>総合診療専門研修Ⅰ</a:t>
                      </a:r>
                      <a:endParaRPr dirty="0"/>
                    </a:p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rPr dirty="0"/>
                        <a:t>（</a:t>
                      </a:r>
                      <a:r>
                        <a:rPr dirty="0" err="1"/>
                        <a:t>家庭医専門研修としてもカウント</a:t>
                      </a:r>
                      <a:r>
                        <a:rPr dirty="0"/>
                        <a:t>）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CCCFF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2666">
                <a:tc>
                  <a:txBody>
                    <a:bodyPr/>
                    <a:lstStyle/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専攻医</a:t>
                      </a:r>
                    </a:p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2年目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>
                          <a:latin typeface="メイリオ"/>
                          <a:ea typeface="メイリオ"/>
                          <a:cs typeface="メイリオ"/>
                          <a:sym typeface="メイリオ"/>
                        </a:rPr>
                        <a:t>小児科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>
                          <a:latin typeface="メイリオ"/>
                          <a:ea typeface="メイリオ"/>
                          <a:cs typeface="メイリオ"/>
                          <a:sym typeface="メイリオ"/>
                        </a:rPr>
                        <a:t>救急科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総合診療専門研修Ⅱ</a:t>
                      </a:r>
                    </a:p>
                    <a:p>
                      <a:pPr defTabSz="1300480">
                        <a:defRPr sz="1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（家庭医専門研修としてもカウント）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CCCFF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5915">
                <a:tc>
                  <a:txBody>
                    <a:bodyPr/>
                    <a:lstStyle/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専攻医</a:t>
                      </a:r>
                    </a:p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1年目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 dirty="0" err="1">
                          <a:latin typeface="メイリオ"/>
                          <a:ea typeface="メイリオ"/>
                          <a:cs typeface="メイリオ"/>
                          <a:sym typeface="メイリオ"/>
                        </a:rPr>
                        <a:t>内科</a:t>
                      </a:r>
                      <a:endParaRPr sz="2200" dirty="0">
                        <a:latin typeface="メイリオ"/>
                        <a:ea typeface="メイリオ"/>
                        <a:cs typeface="メイリオ"/>
                        <a:sym typeface="メイリオ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26" name="正方形/長方形 5"/>
          <p:cNvGrpSpPr/>
          <p:nvPr/>
        </p:nvGrpSpPr>
        <p:grpSpPr>
          <a:xfrm>
            <a:off x="1751795" y="8206976"/>
            <a:ext cx="9012771" cy="756991"/>
            <a:chOff x="0" y="0"/>
            <a:chExt cx="9012770" cy="756989"/>
          </a:xfrm>
        </p:grpSpPr>
        <p:sp>
          <p:nvSpPr>
            <p:cNvPr id="224" name="四角形"/>
            <p:cNvSpPr/>
            <p:nvPr/>
          </p:nvSpPr>
          <p:spPr>
            <a:xfrm>
              <a:off x="-1" y="-1"/>
              <a:ext cx="9012771" cy="756991"/>
            </a:xfrm>
            <a:prstGeom prst="rect">
              <a:avLst/>
            </a:prstGeom>
            <a:solidFill>
              <a:srgbClr val="5B9BD5"/>
            </a:solidFill>
            <a:ln w="12700" cap="flat">
              <a:solidFill>
                <a:srgbClr val="42719B"/>
              </a:solidFill>
              <a:prstDash val="solid"/>
              <a:miter lim="800000"/>
            </a:ln>
            <a:effectLst/>
          </p:spPr>
          <p:txBody>
            <a:bodyPr wrap="square" lIns="60022" tIns="60022" rIns="60022" bIns="60022" numCol="1" anchor="ctr">
              <a:noAutofit/>
            </a:bodyPr>
            <a:lstStyle/>
            <a:p>
              <a:pPr defTabSz="1300480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25" name="初期臨床研修（2年間）"/>
            <p:cNvSpPr txBox="1"/>
            <p:nvPr/>
          </p:nvSpPr>
          <p:spPr>
            <a:xfrm>
              <a:off x="75986" y="13108"/>
              <a:ext cx="8860799" cy="73077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60022" tIns="60022" rIns="60022" bIns="60022" numCol="1" anchor="ctr">
              <a:noAutofit/>
            </a:bodyPr>
            <a:lstStyle/>
            <a:p>
              <a:pPr defTabSz="1300480">
                <a:defRPr>
                  <a:solidFill>
                    <a:srgbClr val="FFFFFF"/>
                  </a:solidFill>
                  <a:latin typeface="メイリオ"/>
                  <a:ea typeface="メイリオ"/>
                  <a:cs typeface="メイリオ"/>
                  <a:sym typeface="メイリオ"/>
                </a:defRPr>
              </a:pPr>
              <a:r>
                <a:t>初期臨床研修（2年間）</a:t>
              </a:r>
            </a:p>
          </p:txBody>
        </p:sp>
      </p:grpSp>
      <p:sp>
        <p:nvSpPr>
          <p:cNvPr id="227" name="上矢印 6"/>
          <p:cNvSpPr/>
          <p:nvPr/>
        </p:nvSpPr>
        <p:spPr>
          <a:xfrm>
            <a:off x="5743704" y="7754222"/>
            <a:ext cx="1028953" cy="5266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0"/>
                </a:lnTo>
                <a:lnTo>
                  <a:pt x="21600" y="10800"/>
                </a:lnTo>
                <a:lnTo>
                  <a:pt x="16200" y="10800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10800"/>
                </a:lnTo>
                <a:close/>
              </a:path>
            </a:pathLst>
          </a:custGeom>
          <a:solidFill>
            <a:srgbClr val="5B9BD5"/>
          </a:solidFill>
          <a:ln w="12700">
            <a:solidFill>
              <a:srgbClr val="42719B"/>
            </a:solidFill>
            <a:miter/>
          </a:ln>
        </p:spPr>
        <p:txBody>
          <a:bodyPr lIns="60022" tIns="60022" rIns="60022" bIns="60022" anchor="ctr"/>
          <a:lstStyle/>
          <a:p>
            <a:pPr defTabSz="1300480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230" name="角丸四角形吹き出し 8"/>
          <p:cNvGrpSpPr/>
          <p:nvPr/>
        </p:nvGrpSpPr>
        <p:grpSpPr>
          <a:xfrm>
            <a:off x="697114" y="6886595"/>
            <a:ext cx="1123089" cy="722401"/>
            <a:chOff x="0" y="456"/>
            <a:chExt cx="1123087" cy="722400"/>
          </a:xfrm>
        </p:grpSpPr>
        <p:sp>
          <p:nvSpPr>
            <p:cNvPr id="228" name="図形"/>
            <p:cNvSpPr/>
            <p:nvPr/>
          </p:nvSpPr>
          <p:spPr>
            <a:xfrm>
              <a:off x="0" y="456"/>
              <a:ext cx="1123088" cy="722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998"/>
                  </a:moveTo>
                  <a:cubicBezTo>
                    <a:pt x="0" y="1342"/>
                    <a:pt x="863" y="0"/>
                    <a:pt x="1928" y="0"/>
                  </a:cubicBezTo>
                  <a:lnTo>
                    <a:pt x="11517" y="0"/>
                  </a:lnTo>
                  <a:lnTo>
                    <a:pt x="17816" y="0"/>
                  </a:lnTo>
                  <a:cubicBezTo>
                    <a:pt x="18881" y="0"/>
                    <a:pt x="19744" y="1342"/>
                    <a:pt x="19744" y="2998"/>
                  </a:cubicBezTo>
                  <a:lnTo>
                    <a:pt x="19744" y="14990"/>
                  </a:lnTo>
                  <a:cubicBezTo>
                    <a:pt x="19744" y="16646"/>
                    <a:pt x="18881" y="17988"/>
                    <a:pt x="17816" y="17988"/>
                  </a:cubicBezTo>
                  <a:lnTo>
                    <a:pt x="16454" y="17988"/>
                  </a:lnTo>
                  <a:lnTo>
                    <a:pt x="21600" y="21600"/>
                  </a:lnTo>
                  <a:lnTo>
                    <a:pt x="11517" y="17988"/>
                  </a:lnTo>
                  <a:lnTo>
                    <a:pt x="1928" y="17988"/>
                  </a:lnTo>
                  <a:cubicBezTo>
                    <a:pt x="863" y="17988"/>
                    <a:pt x="0" y="16646"/>
                    <a:pt x="0" y="14990"/>
                  </a:cubicBezTo>
                  <a:lnTo>
                    <a:pt x="0" y="14990"/>
                  </a:lnTo>
                  <a:lnTo>
                    <a:pt x="0" y="10493"/>
                  </a:lnTo>
                  <a:close/>
                </a:path>
              </a:pathLst>
            </a:custGeom>
            <a:solidFill>
              <a:srgbClr val="FBE5D6"/>
            </a:solidFill>
            <a:ln w="12700" cap="flat">
              <a:solidFill>
                <a:srgbClr val="808080"/>
              </a:solidFill>
              <a:prstDash val="solid"/>
              <a:miter lim="800000"/>
            </a:ln>
            <a:effectLst/>
          </p:spPr>
          <p:txBody>
            <a:bodyPr wrap="square" lIns="60022" tIns="60022" rIns="60022" bIns="60022" numCol="1" anchor="ctr">
              <a:noAutofit/>
            </a:bodyPr>
            <a:lstStyle/>
            <a:p>
              <a:pPr defTabSz="1300480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29" name="研修開始…"/>
            <p:cNvSpPr/>
            <p:nvPr/>
          </p:nvSpPr>
          <p:spPr>
            <a:xfrm>
              <a:off x="29367" y="301261"/>
              <a:ext cx="967864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7261" tIns="47261" rIns="47261" bIns="47261" numCol="1" anchor="ctr">
              <a:spAutoFit/>
            </a:bodyPr>
            <a:lstStyle/>
            <a:p>
              <a:pPr defTabSz="1300480">
                <a:defRPr sz="16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研修開始</a:t>
              </a:r>
            </a:p>
            <a:p>
              <a:pPr defTabSz="1300480">
                <a:defRPr sz="16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登録</a:t>
              </a:r>
            </a:p>
          </p:txBody>
        </p:sp>
      </p:grpSp>
      <p:sp>
        <p:nvSpPr>
          <p:cNvPr id="231" name="スライド番号プレースホルダー 4"/>
          <p:cNvSpPr txBox="1">
            <a:spLocks noGrp="1"/>
          </p:cNvSpPr>
          <p:nvPr>
            <p:ph type="sldNum" sz="quarter" idx="2"/>
          </p:nvPr>
        </p:nvSpPr>
        <p:spPr>
          <a:xfrm>
            <a:off x="12582014" y="8935366"/>
            <a:ext cx="422786" cy="44110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232" name="図形"/>
          <p:cNvSpPr/>
          <p:nvPr/>
        </p:nvSpPr>
        <p:spPr>
          <a:xfrm>
            <a:off x="10672182" y="2071200"/>
            <a:ext cx="1946996" cy="963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998"/>
                </a:moveTo>
                <a:cubicBezTo>
                  <a:pt x="21600" y="1342"/>
                  <a:pt x="21004" y="0"/>
                  <a:pt x="20268" y="0"/>
                </a:cubicBezTo>
                <a:lnTo>
                  <a:pt x="10083" y="0"/>
                </a:lnTo>
                <a:lnTo>
                  <a:pt x="3188" y="0"/>
                </a:lnTo>
                <a:cubicBezTo>
                  <a:pt x="2452" y="0"/>
                  <a:pt x="1856" y="1342"/>
                  <a:pt x="1856" y="2998"/>
                </a:cubicBezTo>
                <a:lnTo>
                  <a:pt x="1856" y="14990"/>
                </a:lnTo>
                <a:cubicBezTo>
                  <a:pt x="1856" y="16646"/>
                  <a:pt x="2452" y="17988"/>
                  <a:pt x="3188" y="17988"/>
                </a:cubicBezTo>
                <a:lnTo>
                  <a:pt x="5146" y="17988"/>
                </a:lnTo>
                <a:lnTo>
                  <a:pt x="0" y="21600"/>
                </a:lnTo>
                <a:lnTo>
                  <a:pt x="10083" y="17988"/>
                </a:lnTo>
                <a:lnTo>
                  <a:pt x="20268" y="17988"/>
                </a:lnTo>
                <a:cubicBezTo>
                  <a:pt x="21004" y="17988"/>
                  <a:pt x="21600" y="16646"/>
                  <a:pt x="21600" y="14990"/>
                </a:cubicBezTo>
                <a:lnTo>
                  <a:pt x="21600" y="14990"/>
                </a:lnTo>
                <a:lnTo>
                  <a:pt x="21600" y="10493"/>
                </a:lnTo>
                <a:close/>
              </a:path>
            </a:pathLst>
          </a:custGeom>
          <a:solidFill>
            <a:srgbClr val="FFFFCC"/>
          </a:solidFill>
          <a:ln w="12700">
            <a:solidFill>
              <a:srgbClr val="808080"/>
            </a:solidFill>
            <a:miter/>
          </a:ln>
        </p:spPr>
        <p:txBody>
          <a:bodyPr lIns="60022" tIns="60022" rIns="60022" bIns="60022" anchor="ctr"/>
          <a:lstStyle/>
          <a:p>
            <a:pPr defTabSz="1300480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33" name="在宅医療…"/>
          <p:cNvSpPr txBox="1"/>
          <p:nvPr/>
        </p:nvSpPr>
        <p:spPr>
          <a:xfrm>
            <a:off x="10994017" y="2115605"/>
            <a:ext cx="1307592" cy="628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60022" tIns="60022" rIns="60022" bIns="60022" anchor="ctr">
            <a:spAutoFit/>
          </a:bodyPr>
          <a:lstStyle/>
          <a:p>
            <a:pPr defTabSz="1300480">
              <a:defRPr sz="1600" b="1">
                <a:latin typeface="Helvetica"/>
                <a:ea typeface="Helvetica"/>
                <a:cs typeface="Helvetica"/>
                <a:sym typeface="Helvetica"/>
              </a:defRPr>
            </a:pPr>
            <a:r>
              <a:t>在宅医療</a:t>
            </a:r>
          </a:p>
          <a:p>
            <a:pPr defTabSz="1300480">
              <a:defRPr sz="1600" b="1">
                <a:latin typeface="Helvetica"/>
                <a:ea typeface="Helvetica"/>
                <a:cs typeface="Helvetica"/>
                <a:sym typeface="Helvetica"/>
              </a:defRPr>
            </a:pPr>
            <a:r>
              <a:t>専門医取得</a:t>
            </a:r>
          </a:p>
        </p:txBody>
      </p:sp>
      <p:sp>
        <p:nvSpPr>
          <p:cNvPr id="234" name="直角三角形 7"/>
          <p:cNvSpPr/>
          <p:nvPr/>
        </p:nvSpPr>
        <p:spPr>
          <a:xfrm rot="10800000">
            <a:off x="7838916" y="3843083"/>
            <a:ext cx="2912187" cy="1733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99CC">
              <a:alpha val="60000"/>
            </a:srgbClr>
          </a:solidFill>
          <a:ln w="3175">
            <a:solidFill>
              <a:srgbClr val="5B9BD5"/>
            </a:solidFill>
            <a:miter/>
          </a:ln>
        </p:spPr>
        <p:txBody>
          <a:bodyPr lIns="60022" tIns="60022" rIns="60022" bIns="60022" anchor="ctr"/>
          <a:lstStyle/>
          <a:p>
            <a:pPr defTabSz="1300480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237" name="グループ"/>
          <p:cNvGrpSpPr/>
          <p:nvPr/>
        </p:nvGrpSpPr>
        <p:grpSpPr>
          <a:xfrm>
            <a:off x="10751103" y="4557291"/>
            <a:ext cx="2090778" cy="1110056"/>
            <a:chOff x="-34677" y="146691"/>
            <a:chExt cx="2090776" cy="1110055"/>
          </a:xfrm>
        </p:grpSpPr>
        <p:sp>
          <p:nvSpPr>
            <p:cNvPr id="235" name="図形"/>
            <p:cNvSpPr/>
            <p:nvPr/>
          </p:nvSpPr>
          <p:spPr>
            <a:xfrm>
              <a:off x="-34677" y="146691"/>
              <a:ext cx="2090776" cy="1110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998"/>
                  </a:moveTo>
                  <a:cubicBezTo>
                    <a:pt x="21600" y="1342"/>
                    <a:pt x="20922" y="0"/>
                    <a:pt x="20085" y="0"/>
                  </a:cubicBezTo>
                  <a:lnTo>
                    <a:pt x="10083" y="0"/>
                  </a:lnTo>
                  <a:lnTo>
                    <a:pt x="3371" y="0"/>
                  </a:lnTo>
                  <a:cubicBezTo>
                    <a:pt x="2534" y="0"/>
                    <a:pt x="1856" y="1342"/>
                    <a:pt x="1856" y="2998"/>
                  </a:cubicBezTo>
                  <a:lnTo>
                    <a:pt x="1856" y="14990"/>
                  </a:lnTo>
                  <a:cubicBezTo>
                    <a:pt x="1856" y="16646"/>
                    <a:pt x="2534" y="17988"/>
                    <a:pt x="3371" y="17988"/>
                  </a:cubicBezTo>
                  <a:lnTo>
                    <a:pt x="5146" y="17988"/>
                  </a:lnTo>
                  <a:lnTo>
                    <a:pt x="0" y="21600"/>
                  </a:lnTo>
                  <a:lnTo>
                    <a:pt x="10083" y="17988"/>
                  </a:lnTo>
                  <a:lnTo>
                    <a:pt x="20085" y="17988"/>
                  </a:lnTo>
                  <a:cubicBezTo>
                    <a:pt x="20922" y="17988"/>
                    <a:pt x="21600" y="16646"/>
                    <a:pt x="21600" y="14990"/>
                  </a:cubicBezTo>
                  <a:lnTo>
                    <a:pt x="21600" y="14990"/>
                  </a:lnTo>
                  <a:lnTo>
                    <a:pt x="21600" y="10493"/>
                  </a:lnTo>
                  <a:close/>
                </a:path>
              </a:pathLst>
            </a:custGeom>
            <a:solidFill>
              <a:srgbClr val="FFFFCC"/>
            </a:solidFill>
            <a:ln w="12700" cap="flat">
              <a:solidFill>
                <a:srgbClr val="808080"/>
              </a:solidFill>
              <a:prstDash val="solid"/>
              <a:miter lim="800000"/>
            </a:ln>
            <a:effectLst/>
          </p:spPr>
          <p:txBody>
            <a:bodyPr wrap="square" lIns="60022" tIns="60022" rIns="60022" bIns="60022" numCol="1" anchor="ctr">
              <a:noAutofit/>
            </a:bodyPr>
            <a:lstStyle/>
            <a:p>
              <a:pPr defTabSz="1300480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36" name="総合診療…"/>
            <p:cNvSpPr txBox="1"/>
            <p:nvPr/>
          </p:nvSpPr>
          <p:spPr>
            <a:xfrm>
              <a:off x="493338" y="299471"/>
              <a:ext cx="1340058" cy="6915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60022" tIns="60022" rIns="60022" bIns="60022" numCol="1" anchor="ctr">
              <a:spAutoFit/>
            </a:bodyPr>
            <a:lstStyle/>
            <a:p>
              <a:pPr defTabSz="1300480">
                <a:defRPr sz="18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dirty="0"/>
                <a:t>総合診療</a:t>
              </a:r>
            </a:p>
            <a:p>
              <a:pPr defTabSz="1300480">
                <a:defRPr sz="18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dirty="0" err="1"/>
                <a:t>専門医取得</a:t>
              </a:r>
              <a:endParaRPr dirty="0"/>
            </a:p>
          </p:txBody>
        </p:sp>
      </p:grpSp>
      <p:sp>
        <p:nvSpPr>
          <p:cNvPr id="238" name="図形"/>
          <p:cNvSpPr/>
          <p:nvPr/>
        </p:nvSpPr>
        <p:spPr>
          <a:xfrm>
            <a:off x="10855528" y="3120711"/>
            <a:ext cx="1947015" cy="1389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998"/>
                </a:moveTo>
                <a:cubicBezTo>
                  <a:pt x="21600" y="1342"/>
                  <a:pt x="21004" y="0"/>
                  <a:pt x="20268" y="0"/>
                </a:cubicBezTo>
                <a:lnTo>
                  <a:pt x="10083" y="0"/>
                </a:lnTo>
                <a:lnTo>
                  <a:pt x="3188" y="0"/>
                </a:lnTo>
                <a:cubicBezTo>
                  <a:pt x="2452" y="0"/>
                  <a:pt x="1856" y="1342"/>
                  <a:pt x="1856" y="2998"/>
                </a:cubicBezTo>
                <a:lnTo>
                  <a:pt x="1856" y="14990"/>
                </a:lnTo>
                <a:cubicBezTo>
                  <a:pt x="1856" y="16646"/>
                  <a:pt x="2452" y="17988"/>
                  <a:pt x="3188" y="17988"/>
                </a:cubicBezTo>
                <a:lnTo>
                  <a:pt x="5146" y="17988"/>
                </a:lnTo>
                <a:lnTo>
                  <a:pt x="0" y="21600"/>
                </a:lnTo>
                <a:lnTo>
                  <a:pt x="10083" y="17988"/>
                </a:lnTo>
                <a:lnTo>
                  <a:pt x="20268" y="17988"/>
                </a:lnTo>
                <a:cubicBezTo>
                  <a:pt x="21004" y="17988"/>
                  <a:pt x="21600" y="16646"/>
                  <a:pt x="21600" y="14990"/>
                </a:cubicBezTo>
                <a:lnTo>
                  <a:pt x="21600" y="14990"/>
                </a:lnTo>
                <a:lnTo>
                  <a:pt x="21600" y="10493"/>
                </a:lnTo>
                <a:close/>
              </a:path>
            </a:pathLst>
          </a:custGeom>
          <a:solidFill>
            <a:srgbClr val="FFFFCC"/>
          </a:solidFill>
          <a:ln w="12700">
            <a:solidFill>
              <a:srgbClr val="808080"/>
            </a:solidFill>
            <a:miter/>
          </a:ln>
        </p:spPr>
        <p:txBody>
          <a:bodyPr lIns="60022" tIns="60022" rIns="60022" bIns="60022" anchor="ctr"/>
          <a:lstStyle/>
          <a:p>
            <a:pPr defTabSz="1300480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239" name="新･家庭医療…"/>
          <p:cNvSpPr txBox="1"/>
          <p:nvPr/>
        </p:nvSpPr>
        <p:spPr>
          <a:xfrm>
            <a:off x="11193555" y="3159546"/>
            <a:ext cx="1517559" cy="1167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60022" tIns="60022" rIns="60022" bIns="60022" anchor="ctr">
            <a:spAutoFit/>
          </a:bodyPr>
          <a:lstStyle/>
          <a:p>
            <a:pPr defTabSz="1300480">
              <a:defRPr sz="16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新･家庭医療</a:t>
            </a:r>
            <a:endParaRPr dirty="0"/>
          </a:p>
          <a:p>
            <a:pPr defTabSz="1300480">
              <a:defRPr sz="16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専門医取得</a:t>
            </a:r>
            <a:endParaRPr lang="en-US" dirty="0"/>
          </a:p>
          <a:p>
            <a:pPr defTabSz="1300480">
              <a:defRPr sz="1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ja-JP" altLang="en-US" dirty="0">
                <a:solidFill>
                  <a:srgbClr val="0070C0"/>
                </a:solidFill>
              </a:rPr>
              <a:t>（</a:t>
            </a:r>
            <a:r>
              <a:rPr lang="en-US" altLang="ja-JP" dirty="0">
                <a:solidFill>
                  <a:srgbClr val="0070C0"/>
                </a:solidFill>
              </a:rPr>
              <a:t>WONCA</a:t>
            </a:r>
          </a:p>
          <a:p>
            <a:pPr defTabSz="1300480">
              <a:defRPr sz="1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ja-JP" altLang="en-US" dirty="0">
                <a:solidFill>
                  <a:srgbClr val="0070C0"/>
                </a:solidFill>
              </a:rPr>
              <a:t>国際認証）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dissolve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タイトル 1"/>
          <p:cNvSpPr txBox="1">
            <a:spLocks noGrp="1"/>
          </p:cNvSpPr>
          <p:nvPr>
            <p:ph type="title"/>
          </p:nvPr>
        </p:nvSpPr>
        <p:spPr>
          <a:xfrm>
            <a:off x="234324" y="969902"/>
            <a:ext cx="12072466" cy="18956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dirty="0"/>
              <a:t>KCFMでの研修モデル（3）</a:t>
            </a:r>
            <a:br>
              <a:rPr dirty="0"/>
            </a:br>
            <a:r>
              <a:rPr sz="2800" b="1" dirty="0" err="1">
                <a:solidFill>
                  <a:srgbClr val="0000FF"/>
                </a:solidFill>
                <a:latin typeface="Helvetica"/>
                <a:ea typeface="Helvetica"/>
                <a:cs typeface="Helvetica"/>
                <a:sym typeface="Helvetica"/>
              </a:rPr>
              <a:t>総合診療専門医＋新・家庭医療専門医＋内科専門医</a:t>
            </a:r>
            <a:br>
              <a:rPr lang="en-US" sz="2800" b="1" dirty="0">
                <a:solidFill>
                  <a:srgbClr val="0000FF"/>
                </a:solidFill>
                <a:latin typeface="Helvetica"/>
                <a:ea typeface="Helvetica"/>
                <a:cs typeface="Helvetica"/>
                <a:sym typeface="Helvetica"/>
              </a:rPr>
            </a:br>
            <a:r>
              <a:rPr lang="en-US" altLang="ja-JP" sz="2800" b="1"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&lt;</a:t>
            </a:r>
            <a:r>
              <a:rPr lang="ja-JP" altLang="en-US" sz="2800" b="1"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内科とのダブルボード研修モデル</a:t>
            </a:r>
            <a:r>
              <a:rPr lang="en-US" altLang="ja-JP" sz="2800" b="1"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&gt;</a:t>
            </a:r>
            <a:endParaRPr sz="2800" b="1" dirty="0">
              <a:solidFill>
                <a:srgbClr val="0000FF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graphicFrame>
        <p:nvGraphicFramePr>
          <p:cNvPr id="245" name="表 3"/>
          <p:cNvGraphicFramePr/>
          <p:nvPr/>
        </p:nvGraphicFramePr>
        <p:xfrm>
          <a:off x="1587079" y="2894825"/>
          <a:ext cx="9074756" cy="5327296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441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6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59529">
                <a:tc>
                  <a:txBody>
                    <a:bodyPr/>
                    <a:lstStyle/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専攻医</a:t>
                      </a:r>
                    </a:p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5年目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>
                          <a:latin typeface="メイリオ"/>
                          <a:ea typeface="メイリオ"/>
                          <a:cs typeface="メイリオ"/>
                          <a:sym typeface="メイリオ"/>
                        </a:rPr>
                        <a:t>内科研修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9529">
                <a:tc>
                  <a:txBody>
                    <a:bodyPr/>
                    <a:lstStyle/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専攻医</a:t>
                      </a:r>
                    </a:p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4年目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家庭医療専門研修Ⅱ（内科研修）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9529">
                <a:tc>
                  <a:txBody>
                    <a:bodyPr/>
                    <a:lstStyle/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専攻医</a:t>
                      </a:r>
                    </a:p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3年目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総合診療専門研修Ⅰ</a:t>
                      </a:r>
                    </a:p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（家庭医専門研修としてもカウント）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CCCFF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9180">
                <a:tc>
                  <a:txBody>
                    <a:bodyPr/>
                    <a:lstStyle/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専攻医</a:t>
                      </a:r>
                    </a:p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2年目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>
                          <a:latin typeface="メイリオ"/>
                          <a:ea typeface="メイリオ"/>
                          <a:cs typeface="メイリオ"/>
                          <a:sym typeface="メイリオ"/>
                        </a:rPr>
                        <a:t>小児科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>
                          <a:latin typeface="メイリオ"/>
                          <a:ea typeface="メイリオ"/>
                          <a:cs typeface="メイリオ"/>
                          <a:sym typeface="メイリオ"/>
                        </a:rPr>
                        <a:t>救急科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総合診療専門研修Ⅱ</a:t>
                      </a:r>
                    </a:p>
                    <a:p>
                      <a:pPr defTabSz="1300480">
                        <a:defRPr sz="1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（家庭医専門研修としてもカウント）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CCCFF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9529">
                <a:tc>
                  <a:txBody>
                    <a:bodyPr/>
                    <a:lstStyle/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専攻医</a:t>
                      </a:r>
                    </a:p>
                    <a:p>
                      <a:pPr defTabSz="1300480">
                        <a:defRPr sz="2200">
                          <a:latin typeface="メイリオ"/>
                          <a:ea typeface="メイリオ"/>
                          <a:cs typeface="メイリオ"/>
                          <a:sym typeface="メイリオ"/>
                        </a:defRPr>
                      </a:pPr>
                      <a:r>
                        <a:t>1年目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 dirty="0" err="1">
                          <a:latin typeface="メイリオ"/>
                          <a:ea typeface="メイリオ"/>
                          <a:cs typeface="メイリオ"/>
                          <a:sym typeface="メイリオ"/>
                        </a:rPr>
                        <a:t>内科</a:t>
                      </a:r>
                      <a:endParaRPr sz="2200" dirty="0">
                        <a:latin typeface="メイリオ"/>
                        <a:ea typeface="メイリオ"/>
                        <a:cs typeface="メイリオ"/>
                        <a:sym typeface="メイリオ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48" name="正方形/長方形 5"/>
          <p:cNvGrpSpPr/>
          <p:nvPr/>
        </p:nvGrpSpPr>
        <p:grpSpPr>
          <a:xfrm>
            <a:off x="1587079" y="8774286"/>
            <a:ext cx="9087459" cy="763264"/>
            <a:chOff x="0" y="0"/>
            <a:chExt cx="9087457" cy="763262"/>
          </a:xfrm>
        </p:grpSpPr>
        <p:sp>
          <p:nvSpPr>
            <p:cNvPr id="246" name="四角形"/>
            <p:cNvSpPr/>
            <p:nvPr/>
          </p:nvSpPr>
          <p:spPr>
            <a:xfrm>
              <a:off x="-1" y="-1"/>
              <a:ext cx="9087459" cy="763264"/>
            </a:xfrm>
            <a:prstGeom prst="rect">
              <a:avLst/>
            </a:prstGeom>
            <a:solidFill>
              <a:srgbClr val="5B9BD5"/>
            </a:solidFill>
            <a:ln w="12700" cap="flat">
              <a:solidFill>
                <a:srgbClr val="42719B"/>
              </a:solidFill>
              <a:prstDash val="solid"/>
              <a:miter lim="800000"/>
            </a:ln>
            <a:effectLst/>
          </p:spPr>
          <p:txBody>
            <a:bodyPr wrap="square" lIns="60022" tIns="60022" rIns="60022" bIns="60022" numCol="1" anchor="ctr">
              <a:noAutofit/>
            </a:bodyPr>
            <a:lstStyle/>
            <a:p>
              <a:pPr defTabSz="1300480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47" name="初期臨床研修（2年間）"/>
            <p:cNvSpPr txBox="1"/>
            <p:nvPr/>
          </p:nvSpPr>
          <p:spPr>
            <a:xfrm>
              <a:off x="76615" y="13216"/>
              <a:ext cx="8934227" cy="7368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60022" tIns="60022" rIns="60022" bIns="60022" numCol="1" anchor="ctr">
              <a:noAutofit/>
            </a:bodyPr>
            <a:lstStyle/>
            <a:p>
              <a:pPr defTabSz="1300480">
                <a:defRPr>
                  <a:solidFill>
                    <a:srgbClr val="FFFFFF"/>
                  </a:solidFill>
                  <a:latin typeface="メイリオ"/>
                  <a:ea typeface="メイリオ"/>
                  <a:cs typeface="メイリオ"/>
                  <a:sym typeface="メイリオ"/>
                </a:defRPr>
              </a:pPr>
              <a:r>
                <a:t>初期臨床研修（2年間）</a:t>
              </a:r>
            </a:p>
          </p:txBody>
        </p:sp>
      </p:grpSp>
      <p:sp>
        <p:nvSpPr>
          <p:cNvPr id="249" name="上矢印 6"/>
          <p:cNvSpPr/>
          <p:nvPr/>
        </p:nvSpPr>
        <p:spPr>
          <a:xfrm>
            <a:off x="5616331" y="8218332"/>
            <a:ext cx="1028954" cy="5266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0"/>
                </a:lnTo>
                <a:lnTo>
                  <a:pt x="21600" y="10800"/>
                </a:lnTo>
                <a:lnTo>
                  <a:pt x="16200" y="10800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10800"/>
                </a:lnTo>
                <a:close/>
              </a:path>
            </a:pathLst>
          </a:custGeom>
          <a:solidFill>
            <a:srgbClr val="5B9BD5"/>
          </a:solidFill>
          <a:ln w="12700">
            <a:solidFill>
              <a:srgbClr val="42719B"/>
            </a:solidFill>
            <a:miter/>
          </a:ln>
        </p:spPr>
        <p:txBody>
          <a:bodyPr lIns="60022" tIns="60022" rIns="60022" bIns="60022" anchor="ctr"/>
          <a:lstStyle/>
          <a:p>
            <a:pPr defTabSz="1300480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252" name="角丸四角形吹き出し 8"/>
          <p:cNvGrpSpPr/>
          <p:nvPr/>
        </p:nvGrpSpPr>
        <p:grpSpPr>
          <a:xfrm>
            <a:off x="408653" y="7223133"/>
            <a:ext cx="1123089" cy="722402"/>
            <a:chOff x="0" y="456"/>
            <a:chExt cx="1123087" cy="722400"/>
          </a:xfrm>
        </p:grpSpPr>
        <p:sp>
          <p:nvSpPr>
            <p:cNvPr id="250" name="図形"/>
            <p:cNvSpPr/>
            <p:nvPr/>
          </p:nvSpPr>
          <p:spPr>
            <a:xfrm>
              <a:off x="0" y="456"/>
              <a:ext cx="1123088" cy="722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998"/>
                  </a:moveTo>
                  <a:cubicBezTo>
                    <a:pt x="0" y="1342"/>
                    <a:pt x="863" y="0"/>
                    <a:pt x="1928" y="0"/>
                  </a:cubicBezTo>
                  <a:lnTo>
                    <a:pt x="11517" y="0"/>
                  </a:lnTo>
                  <a:lnTo>
                    <a:pt x="17816" y="0"/>
                  </a:lnTo>
                  <a:cubicBezTo>
                    <a:pt x="18881" y="0"/>
                    <a:pt x="19744" y="1342"/>
                    <a:pt x="19744" y="2998"/>
                  </a:cubicBezTo>
                  <a:lnTo>
                    <a:pt x="19744" y="14990"/>
                  </a:lnTo>
                  <a:cubicBezTo>
                    <a:pt x="19744" y="16646"/>
                    <a:pt x="18881" y="17988"/>
                    <a:pt x="17816" y="17988"/>
                  </a:cubicBezTo>
                  <a:lnTo>
                    <a:pt x="16454" y="17988"/>
                  </a:lnTo>
                  <a:lnTo>
                    <a:pt x="21600" y="21600"/>
                  </a:lnTo>
                  <a:lnTo>
                    <a:pt x="11517" y="17988"/>
                  </a:lnTo>
                  <a:lnTo>
                    <a:pt x="1928" y="17988"/>
                  </a:lnTo>
                  <a:cubicBezTo>
                    <a:pt x="863" y="17988"/>
                    <a:pt x="0" y="16646"/>
                    <a:pt x="0" y="14990"/>
                  </a:cubicBezTo>
                  <a:lnTo>
                    <a:pt x="0" y="14990"/>
                  </a:lnTo>
                  <a:lnTo>
                    <a:pt x="0" y="10493"/>
                  </a:lnTo>
                  <a:close/>
                </a:path>
              </a:pathLst>
            </a:custGeom>
            <a:solidFill>
              <a:srgbClr val="FBE5D6"/>
            </a:solidFill>
            <a:ln w="12700" cap="flat">
              <a:solidFill>
                <a:srgbClr val="808080"/>
              </a:solidFill>
              <a:prstDash val="solid"/>
              <a:miter lim="800000"/>
            </a:ln>
            <a:effectLst/>
          </p:spPr>
          <p:txBody>
            <a:bodyPr wrap="square" lIns="60022" tIns="60022" rIns="60022" bIns="60022" numCol="1" anchor="ctr">
              <a:noAutofit/>
            </a:bodyPr>
            <a:lstStyle/>
            <a:p>
              <a:pPr defTabSz="1300480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51" name="研修開始…"/>
            <p:cNvSpPr/>
            <p:nvPr/>
          </p:nvSpPr>
          <p:spPr>
            <a:xfrm>
              <a:off x="29367" y="301261"/>
              <a:ext cx="967864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7261" tIns="47261" rIns="47261" bIns="47261" numCol="1" anchor="ctr">
              <a:spAutoFit/>
            </a:bodyPr>
            <a:lstStyle/>
            <a:p>
              <a:pPr defTabSz="1300480">
                <a:defRPr sz="16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研修開始</a:t>
              </a:r>
            </a:p>
            <a:p>
              <a:pPr defTabSz="1300480">
                <a:defRPr sz="16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登録</a:t>
              </a:r>
            </a:p>
          </p:txBody>
        </p:sp>
      </p:grpSp>
      <p:sp>
        <p:nvSpPr>
          <p:cNvPr id="253" name="スライド番号プレースホルダー 4"/>
          <p:cNvSpPr txBox="1">
            <a:spLocks noGrp="1"/>
          </p:cNvSpPr>
          <p:nvPr>
            <p:ph type="sldNum" sz="quarter" idx="2"/>
          </p:nvPr>
        </p:nvSpPr>
        <p:spPr>
          <a:xfrm>
            <a:off x="12561277" y="8935366"/>
            <a:ext cx="443524" cy="44110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254" name="図形"/>
          <p:cNvSpPr/>
          <p:nvPr/>
        </p:nvSpPr>
        <p:spPr>
          <a:xfrm>
            <a:off x="10632503" y="2126097"/>
            <a:ext cx="2036882" cy="10998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998"/>
                </a:moveTo>
                <a:cubicBezTo>
                  <a:pt x="21600" y="1342"/>
                  <a:pt x="21004" y="0"/>
                  <a:pt x="20268" y="0"/>
                </a:cubicBezTo>
                <a:lnTo>
                  <a:pt x="10083" y="0"/>
                </a:lnTo>
                <a:lnTo>
                  <a:pt x="3188" y="0"/>
                </a:lnTo>
                <a:cubicBezTo>
                  <a:pt x="2452" y="0"/>
                  <a:pt x="1856" y="1342"/>
                  <a:pt x="1856" y="2998"/>
                </a:cubicBezTo>
                <a:lnTo>
                  <a:pt x="1856" y="14990"/>
                </a:lnTo>
                <a:cubicBezTo>
                  <a:pt x="1856" y="16646"/>
                  <a:pt x="2452" y="17988"/>
                  <a:pt x="3188" y="17988"/>
                </a:cubicBezTo>
                <a:lnTo>
                  <a:pt x="5146" y="17988"/>
                </a:lnTo>
                <a:lnTo>
                  <a:pt x="0" y="21600"/>
                </a:lnTo>
                <a:lnTo>
                  <a:pt x="10083" y="17988"/>
                </a:lnTo>
                <a:lnTo>
                  <a:pt x="20268" y="17988"/>
                </a:lnTo>
                <a:cubicBezTo>
                  <a:pt x="21004" y="17988"/>
                  <a:pt x="21600" y="16646"/>
                  <a:pt x="21600" y="14990"/>
                </a:cubicBezTo>
                <a:lnTo>
                  <a:pt x="21600" y="14990"/>
                </a:lnTo>
                <a:lnTo>
                  <a:pt x="21600" y="10493"/>
                </a:lnTo>
                <a:close/>
              </a:path>
            </a:pathLst>
          </a:custGeom>
          <a:solidFill>
            <a:srgbClr val="FFFFCC"/>
          </a:solidFill>
          <a:ln w="12700">
            <a:solidFill>
              <a:srgbClr val="808080"/>
            </a:solidFill>
            <a:miter/>
          </a:ln>
        </p:spPr>
        <p:txBody>
          <a:bodyPr lIns="60022" tIns="60022" rIns="60022" bIns="60022" anchor="ctr"/>
          <a:lstStyle/>
          <a:p>
            <a:pPr defTabSz="1300480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55" name="内科専門医取得"/>
          <p:cNvSpPr txBox="1"/>
          <p:nvPr/>
        </p:nvSpPr>
        <p:spPr>
          <a:xfrm>
            <a:off x="10999198" y="2347538"/>
            <a:ext cx="1307592" cy="6280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60022" tIns="60022" rIns="60022" bIns="60022" anchor="ctr">
            <a:spAutoFit/>
          </a:bodyPr>
          <a:lstStyle>
            <a:lvl1pPr defTabSz="1300480">
              <a:defRPr sz="1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内科専門医取得</a:t>
            </a:r>
          </a:p>
        </p:txBody>
      </p:sp>
      <p:sp>
        <p:nvSpPr>
          <p:cNvPr id="256" name="図形"/>
          <p:cNvSpPr/>
          <p:nvPr/>
        </p:nvSpPr>
        <p:spPr>
          <a:xfrm>
            <a:off x="10568835" y="5002662"/>
            <a:ext cx="2239513" cy="10218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998"/>
                </a:moveTo>
                <a:cubicBezTo>
                  <a:pt x="21600" y="1342"/>
                  <a:pt x="20922" y="0"/>
                  <a:pt x="20085" y="0"/>
                </a:cubicBezTo>
                <a:lnTo>
                  <a:pt x="10083" y="0"/>
                </a:lnTo>
                <a:lnTo>
                  <a:pt x="3371" y="0"/>
                </a:lnTo>
                <a:cubicBezTo>
                  <a:pt x="2534" y="0"/>
                  <a:pt x="1856" y="1342"/>
                  <a:pt x="1856" y="2998"/>
                </a:cubicBezTo>
                <a:lnTo>
                  <a:pt x="1856" y="14990"/>
                </a:lnTo>
                <a:cubicBezTo>
                  <a:pt x="1856" y="16646"/>
                  <a:pt x="2534" y="17988"/>
                  <a:pt x="3371" y="17988"/>
                </a:cubicBezTo>
                <a:lnTo>
                  <a:pt x="5146" y="17988"/>
                </a:lnTo>
                <a:lnTo>
                  <a:pt x="0" y="21600"/>
                </a:lnTo>
                <a:lnTo>
                  <a:pt x="10083" y="17988"/>
                </a:lnTo>
                <a:lnTo>
                  <a:pt x="20085" y="17988"/>
                </a:lnTo>
                <a:cubicBezTo>
                  <a:pt x="20922" y="17988"/>
                  <a:pt x="21600" y="16646"/>
                  <a:pt x="21600" y="14990"/>
                </a:cubicBezTo>
                <a:lnTo>
                  <a:pt x="21600" y="14990"/>
                </a:lnTo>
                <a:lnTo>
                  <a:pt x="21600" y="10493"/>
                </a:lnTo>
                <a:close/>
              </a:path>
            </a:pathLst>
          </a:custGeom>
          <a:solidFill>
            <a:srgbClr val="FFFFCC"/>
          </a:solidFill>
          <a:ln w="12700">
            <a:solidFill>
              <a:srgbClr val="808080"/>
            </a:solidFill>
            <a:miter/>
          </a:ln>
        </p:spPr>
        <p:txBody>
          <a:bodyPr lIns="60022" tIns="60022" rIns="60022" bIns="60022" anchor="ctr"/>
          <a:lstStyle/>
          <a:p>
            <a:pPr defTabSz="1300480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57" name="総合診療…"/>
          <p:cNvSpPr txBox="1"/>
          <p:nvPr/>
        </p:nvSpPr>
        <p:spPr>
          <a:xfrm>
            <a:off x="10903042" y="5170946"/>
            <a:ext cx="1525136" cy="628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60022" tIns="60022" rIns="60022" bIns="60022" anchor="ctr">
            <a:spAutoFit/>
          </a:bodyPr>
          <a:lstStyle/>
          <a:p>
            <a:pPr defTabSz="1300480">
              <a:defRPr sz="1600" b="1">
                <a:latin typeface="Helvetica"/>
                <a:ea typeface="Helvetica"/>
                <a:cs typeface="Helvetica"/>
                <a:sym typeface="Helvetica"/>
              </a:defRPr>
            </a:pPr>
            <a:r>
              <a:t>総合診療</a:t>
            </a:r>
          </a:p>
          <a:p>
            <a:pPr defTabSz="1300480">
              <a:defRPr sz="1600" b="1">
                <a:latin typeface="Helvetica"/>
                <a:ea typeface="Helvetica"/>
                <a:cs typeface="Helvetica"/>
                <a:sym typeface="Helvetica"/>
              </a:defRPr>
            </a:pPr>
            <a:r>
              <a:t>専門医取得</a:t>
            </a:r>
          </a:p>
        </p:txBody>
      </p:sp>
      <p:sp>
        <p:nvSpPr>
          <p:cNvPr id="258" name="図形"/>
          <p:cNvSpPr/>
          <p:nvPr/>
        </p:nvSpPr>
        <p:spPr>
          <a:xfrm>
            <a:off x="10576937" y="3255159"/>
            <a:ext cx="2147774" cy="16216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998"/>
                </a:moveTo>
                <a:cubicBezTo>
                  <a:pt x="21600" y="1342"/>
                  <a:pt x="21004" y="0"/>
                  <a:pt x="20268" y="0"/>
                </a:cubicBezTo>
                <a:lnTo>
                  <a:pt x="10083" y="0"/>
                </a:lnTo>
                <a:lnTo>
                  <a:pt x="3188" y="0"/>
                </a:lnTo>
                <a:cubicBezTo>
                  <a:pt x="2452" y="0"/>
                  <a:pt x="1856" y="1342"/>
                  <a:pt x="1856" y="2998"/>
                </a:cubicBezTo>
                <a:lnTo>
                  <a:pt x="1856" y="14990"/>
                </a:lnTo>
                <a:cubicBezTo>
                  <a:pt x="1856" y="16646"/>
                  <a:pt x="2452" y="17988"/>
                  <a:pt x="3188" y="17988"/>
                </a:cubicBezTo>
                <a:lnTo>
                  <a:pt x="5146" y="17988"/>
                </a:lnTo>
                <a:lnTo>
                  <a:pt x="0" y="21600"/>
                </a:lnTo>
                <a:lnTo>
                  <a:pt x="10083" y="17988"/>
                </a:lnTo>
                <a:lnTo>
                  <a:pt x="20268" y="17988"/>
                </a:lnTo>
                <a:cubicBezTo>
                  <a:pt x="21004" y="17988"/>
                  <a:pt x="21600" y="16646"/>
                  <a:pt x="21600" y="14990"/>
                </a:cubicBezTo>
                <a:lnTo>
                  <a:pt x="21600" y="14990"/>
                </a:lnTo>
                <a:lnTo>
                  <a:pt x="21600" y="10493"/>
                </a:lnTo>
                <a:close/>
              </a:path>
            </a:pathLst>
          </a:custGeom>
          <a:solidFill>
            <a:srgbClr val="FFFFCC"/>
          </a:solidFill>
          <a:ln w="12700">
            <a:solidFill>
              <a:srgbClr val="808080"/>
            </a:solidFill>
            <a:miter/>
          </a:ln>
        </p:spPr>
        <p:txBody>
          <a:bodyPr lIns="60022" tIns="60022" rIns="60022" bIns="60022" anchor="ctr"/>
          <a:lstStyle/>
          <a:p>
            <a:pPr defTabSz="1300480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59" name="新･家庭医療…"/>
          <p:cNvSpPr txBox="1"/>
          <p:nvPr/>
        </p:nvSpPr>
        <p:spPr>
          <a:xfrm>
            <a:off x="10999197" y="3349482"/>
            <a:ext cx="1307593" cy="11984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60022" tIns="60022" rIns="60022" bIns="60022" anchor="ctr">
            <a:spAutoFit/>
          </a:bodyPr>
          <a:lstStyle/>
          <a:p>
            <a:pPr defTabSz="1300480">
              <a:defRPr sz="16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新･家庭医療</a:t>
            </a:r>
            <a:endParaRPr dirty="0"/>
          </a:p>
          <a:p>
            <a:pPr defTabSz="1300480">
              <a:defRPr sz="1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専門医取得</a:t>
            </a:r>
            <a:r>
              <a:rPr lang="ja-JP" altLang="en-US" dirty="0">
                <a:solidFill>
                  <a:srgbClr val="0070C0"/>
                </a:solidFill>
              </a:rPr>
              <a:t>（</a:t>
            </a:r>
            <a:r>
              <a:rPr lang="en-US" altLang="ja-JP" dirty="0">
                <a:solidFill>
                  <a:srgbClr val="0070C0"/>
                </a:solidFill>
              </a:rPr>
              <a:t>WONCA</a:t>
            </a:r>
          </a:p>
          <a:p>
            <a:pPr defTabSz="1300480">
              <a:defRPr sz="1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ja-JP" altLang="en-US" dirty="0">
                <a:solidFill>
                  <a:srgbClr val="0070C0"/>
                </a:solidFill>
              </a:rPr>
              <a:t>国際認証）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6"/>
            <a:ea typeface="ヒラギノ角ゴ ProN W6"/>
            <a:cs typeface="ヒラギノ角ゴ ProN W6"/>
            <a:sym typeface="ヒラギノ角ゴ ProN W6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6"/>
            <a:ea typeface="ヒラギノ角ゴ ProN W6"/>
            <a:cs typeface="ヒラギノ角ゴ ProN W6"/>
            <a:sym typeface="ヒラギノ角ゴ ProN W6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244</Words>
  <Application>Microsoft Office PowerPoint</Application>
  <PresentationFormat>ユーザー設定</PresentationFormat>
  <Paragraphs>101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Helvetica Neue Light</vt:lpstr>
      <vt:lpstr>Helvetica Neue Thin</vt:lpstr>
      <vt:lpstr>ヒラギノ角ゴ ProN W3</vt:lpstr>
      <vt:lpstr>ヒラギノ角ゴ ProN W6</vt:lpstr>
      <vt:lpstr>メイリオ</vt:lpstr>
      <vt:lpstr>Arial</vt:lpstr>
      <vt:lpstr>Calibri</vt:lpstr>
      <vt:lpstr>Helvetica</vt:lpstr>
      <vt:lpstr>White</vt:lpstr>
      <vt:lpstr>KCFM研修の キャリア・パス 国際標準の総合診療医/家庭医になろう</vt:lpstr>
      <vt:lpstr>KCFMでの研修モデル（１） 総合診療専門医＋新・家庭医療専門医＋在宅医療専門医 &lt;診療所中心の研修モデル&gt;</vt:lpstr>
      <vt:lpstr>KCFMでの研修モデル（2） 総合診療専門医＋新・家庭医療専門医＋在宅医療専門医 &lt;病院中心の研修モデル&gt;</vt:lpstr>
      <vt:lpstr>KCFMでの研修モデル（3） 総合診療専門医＋新・家庭医療専門医＋内科専門医 &lt;内科とのダブルボード研修モデル&gt;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京都家庭医療学センター KCFM</dc:title>
  <cp:lastModifiedBy>豊田 明子</cp:lastModifiedBy>
  <cp:revision>6</cp:revision>
  <dcterms:modified xsi:type="dcterms:W3CDTF">2020-08-08T06:05:44Z</dcterms:modified>
</cp:coreProperties>
</file>